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19" autoAdjust="0"/>
  </p:normalViewPr>
  <p:slideViewPr>
    <p:cSldViewPr snapToGrid="0" snapToObjects="1">
      <p:cViewPr varScale="1">
        <p:scale>
          <a:sx n="76" d="100"/>
          <a:sy n="76" d="100"/>
        </p:scale>
        <p:origin x="26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A5132-EA34-4FEC-A2EF-AFB1D2CA3621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7CE21-91B1-49EA-99AB-2CB2E974D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(2) </a:t>
            </a:r>
            <a:r>
              <a:rPr lang="vi-VN" dirty="0" smtClean="0"/>
              <a:t>Tương tự, trong C #, kế thừa cho phép tạo một </a:t>
            </a:r>
            <a:r>
              <a:rPr lang="en-US" dirty="0" smtClean="0"/>
              <a:t>class</a:t>
            </a:r>
            <a:r>
              <a:rPr lang="vi-VN" dirty="0" smtClean="0"/>
              <a:t> </a:t>
            </a:r>
            <a:r>
              <a:rPr lang="en-US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vi-VN" dirty="0" smtClean="0"/>
              <a:t>các thuộc tính và phương thức của một </a:t>
            </a:r>
            <a:r>
              <a:rPr lang="en-US" dirty="0" smtClean="0"/>
              <a:t>class</a:t>
            </a:r>
            <a:r>
              <a:rPr lang="vi-VN" dirty="0" smtClean="0"/>
              <a:t> </a:t>
            </a:r>
            <a:r>
              <a:rPr lang="en-US" dirty="0" err="1" smtClean="0"/>
              <a:t>khác</a:t>
            </a:r>
            <a:r>
              <a:rPr lang="en-US" baseline="0" dirty="0" smtClean="0"/>
              <a:t> </a:t>
            </a:r>
            <a:r>
              <a:rPr lang="en-US" dirty="0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tại</a:t>
            </a:r>
            <a:r>
              <a:rPr lang="vi-VN" dirty="0" smtClean="0"/>
              <a:t>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(4) </a:t>
            </a:r>
            <a:r>
              <a:rPr lang="vi-VN" dirty="0" smtClean="0"/>
              <a:t>Quá trình tạo một </a:t>
            </a:r>
            <a:r>
              <a:rPr lang="en-US" dirty="0" smtClean="0"/>
              <a:t>class</a:t>
            </a:r>
            <a:r>
              <a:rPr lang="vi-VN" dirty="0" smtClean="0"/>
              <a:t> mới bằng cách mở rộng một số tính năng của </a:t>
            </a:r>
            <a:r>
              <a:rPr lang="en-US" dirty="0" smtClean="0"/>
              <a:t>1 class 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tại </a:t>
            </a:r>
            <a:r>
              <a:rPr lang="vi-VN" dirty="0" smtClean="0"/>
              <a:t>được gọi là kế thừa.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7CE21-91B1-49EA-99AB-2CB2E974D7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thừa</a:t>
            </a:r>
            <a:r>
              <a:rPr lang="en-US" baseline="0" dirty="0" smtClean="0"/>
              <a:t> là reuse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thưc</a:t>
            </a:r>
            <a:r>
              <a:rPr lang="en-US" baseline="0" dirty="0" smtClean="0"/>
              <a:t> và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chứng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Class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(</a:t>
            </a:r>
            <a:r>
              <a:rPr lang="en-US" altLang="zh-CN" sz="1200" dirty="0" smtClean="0">
                <a:solidFill>
                  <a:srgbClr val="000000"/>
                </a:solidFill>
                <a:latin typeface="+mn-lt"/>
                <a:ea typeface="Calibri"/>
              </a:rPr>
              <a:t>Reusability) </a:t>
            </a:r>
            <a:r>
              <a:rPr lang="en-US" altLang="zh-CN" sz="1200" dirty="0" err="1" smtClean="0">
                <a:solidFill>
                  <a:srgbClr val="000000"/>
                </a:solidFill>
                <a:latin typeface="+mn-lt"/>
                <a:ea typeface="Calibri"/>
              </a:rPr>
              <a:t>của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code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giúp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sử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dụng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những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đoạn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code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giống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nhau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trên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những ứng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dụng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khác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nhau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với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ít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hoặc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không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có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thay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</a:t>
            </a:r>
            <a:r>
              <a:rPr lang="en-US" altLang="zh-CN" sz="1200" baseline="0" dirty="0" err="1" smtClean="0">
                <a:solidFill>
                  <a:srgbClr val="000000"/>
                </a:solidFill>
                <a:latin typeface="+mn-lt"/>
                <a:ea typeface="Calibri"/>
              </a:rPr>
              <a:t>đổi</a:t>
            </a:r>
            <a:r>
              <a:rPr lang="en-US" altLang="zh-CN" sz="1200" baseline="0" dirty="0" smtClean="0">
                <a:solidFill>
                  <a:srgbClr val="000000"/>
                </a:solidFill>
                <a:latin typeface="+mn-lt"/>
                <a:ea typeface="Calibri"/>
              </a:rPr>
              <a:t> nào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7CE21-91B1-49EA-99AB-2CB2E974D7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spc="-15" dirty="0" smtClean="0">
                <a:solidFill>
                  <a:srgbClr val="FEFEFE"/>
                </a:solidFill>
                <a:latin typeface="+mn-lt"/>
                <a:ea typeface="Calibri"/>
              </a:rPr>
              <a:t>Generalization: (</a:t>
            </a:r>
            <a:r>
              <a:rPr lang="en-US" altLang="zh-CN" sz="1200" spc="-15" dirty="0" err="1" smtClean="0">
                <a:solidFill>
                  <a:srgbClr val="FEFEFE"/>
                </a:solidFill>
                <a:latin typeface="+mn-lt"/>
                <a:ea typeface="Calibri"/>
              </a:rPr>
              <a:t>tính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khái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quát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hóa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vi-VN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Kế thừa cho phép bạn thực hiện quá trình tổng hợp hóa bằng cách tạo các 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base class (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lớp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cơ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sở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)</a:t>
            </a:r>
            <a:r>
              <a:rPr lang="vi-VN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.</a:t>
            </a:r>
            <a:endParaRPr lang="en-US" altLang="zh-CN" sz="1200" spc="-15" baseline="0" dirty="0" smtClean="0">
              <a:solidFill>
                <a:srgbClr val="FEFEFE"/>
              </a:solidFill>
              <a:latin typeface="+mn-lt"/>
              <a:ea typeface="Calibri"/>
            </a:endParaRPr>
          </a:p>
          <a:p>
            <a:pPr marL="171450" indent="-171450">
              <a:buFontTx/>
              <a:buChar char="-"/>
            </a:pP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Ví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5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dụ</a:t>
            </a:r>
            <a:r>
              <a:rPr lang="en-US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:  </a:t>
            </a:r>
            <a:r>
              <a:rPr lang="vi-VN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• </a:t>
            </a:r>
            <a:r>
              <a:rPr lang="en-US" altLang="zh-CN" sz="1200" spc="-15" baseline="0" smtClean="0">
                <a:solidFill>
                  <a:srgbClr val="FEFEFE"/>
                </a:solidFill>
                <a:latin typeface="+mn-lt"/>
                <a:ea typeface="Calibri"/>
              </a:rPr>
              <a:t>Car class </a:t>
            </a:r>
            <a:r>
              <a:rPr lang="vi-VN" altLang="zh-CN" sz="1200" spc="-15" baseline="0" smtClean="0">
                <a:solidFill>
                  <a:srgbClr val="FEFEFE"/>
                </a:solidFill>
                <a:latin typeface="+mn-lt"/>
                <a:ea typeface="Calibri"/>
              </a:rPr>
              <a:t>bao </a:t>
            </a:r>
            <a:r>
              <a:rPr lang="vi-VN" altLang="zh-CN" sz="1200" spc="-15" baseline="0" dirty="0" smtClean="0">
                <a:solidFill>
                  <a:srgbClr val="FEFEFE"/>
                </a:solidFill>
                <a:latin typeface="+mn-lt"/>
                <a:ea typeface="Calibri"/>
              </a:rPr>
              <a:t>gồm các thuộc tính và phương thức chung được triển khai cụ thể hơn trong các lớp dẫn xuất tương ứng.</a:t>
            </a:r>
            <a:endParaRPr lang="en-US" altLang="zh-CN" sz="1200" spc="-15" baseline="0" dirty="0" smtClean="0">
              <a:solidFill>
                <a:srgbClr val="FEFEFE"/>
              </a:solidFill>
              <a:latin typeface="+mn-lt"/>
              <a:ea typeface="Calibri"/>
            </a:endParaRPr>
          </a:p>
          <a:p>
            <a:r>
              <a:rPr lang="en-US" altLang="zh-CN" sz="1200" spc="-10" dirty="0" smtClean="0">
                <a:solidFill>
                  <a:srgbClr val="FEFEFE"/>
                </a:solidFill>
                <a:latin typeface="+mn-lt"/>
                <a:ea typeface="Calibri"/>
              </a:rPr>
              <a:t>Specialization: (</a:t>
            </a:r>
            <a:r>
              <a:rPr lang="en-US" altLang="zh-CN" sz="1200" spc="-10" dirty="0" err="1" smtClean="0">
                <a:solidFill>
                  <a:srgbClr val="FEFEFE"/>
                </a:solidFill>
                <a:latin typeface="+mn-lt"/>
                <a:ea typeface="Calibri"/>
              </a:rPr>
              <a:t>tính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0" dirty="0" err="1" smtClean="0">
                <a:solidFill>
                  <a:srgbClr val="FEFEFE"/>
                </a:solidFill>
                <a:latin typeface="+mn-lt"/>
                <a:ea typeface="Calibri"/>
              </a:rPr>
              <a:t>chuyên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0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môn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0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hóa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)</a:t>
            </a:r>
            <a:endParaRPr lang="en-US" altLang="zh-CN" sz="1200" spc="-10" dirty="0" smtClean="0">
              <a:solidFill>
                <a:srgbClr val="FEFEFE"/>
              </a:solidFill>
              <a:latin typeface="+mn-lt"/>
              <a:ea typeface="Calibri"/>
            </a:endParaRPr>
          </a:p>
          <a:p>
            <a:r>
              <a:rPr lang="en-US" altLang="zh-CN" sz="1200" spc="-10" dirty="0" smtClean="0">
                <a:solidFill>
                  <a:srgbClr val="FEFEFE"/>
                </a:solidFill>
                <a:latin typeface="+mn-lt"/>
                <a:ea typeface="Calibri"/>
              </a:rPr>
              <a:t>Extension: (</a:t>
            </a:r>
            <a:r>
              <a:rPr lang="en-US" altLang="zh-CN" sz="1200" spc="-10" dirty="0" err="1" smtClean="0">
                <a:solidFill>
                  <a:srgbClr val="FEFEFE"/>
                </a:solidFill>
                <a:latin typeface="+mn-lt"/>
                <a:ea typeface="Calibri"/>
              </a:rPr>
              <a:t>tính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0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mở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 </a:t>
            </a:r>
            <a:r>
              <a:rPr lang="en-US" altLang="zh-CN" sz="1200" spc="-10" baseline="0" dirty="0" err="1" smtClean="0">
                <a:solidFill>
                  <a:srgbClr val="FEFEFE"/>
                </a:solidFill>
                <a:latin typeface="+mn-lt"/>
                <a:ea typeface="Calibri"/>
              </a:rPr>
              <a:t>rộng</a:t>
            </a:r>
            <a:r>
              <a:rPr lang="en-US" altLang="zh-CN" sz="1200" spc="-10" baseline="0" dirty="0" smtClean="0">
                <a:solidFill>
                  <a:srgbClr val="FEFEFE"/>
                </a:solidFill>
                <a:latin typeface="+mn-lt"/>
                <a:ea typeface="Calibri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7CE21-91B1-49EA-99AB-2CB2E974D7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8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2759075" y="2376093"/>
            <a:ext cx="3852104" cy="2565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582034">
              <a:lnSpc>
                <a:spcPct val="100000"/>
              </a:lnSpc>
            </a:pPr>
            <a:r>
              <a:rPr lang="en-US" altLang="zh-CN" sz="4000" b="1" spc="-15" dirty="0">
                <a:solidFill>
                  <a:srgbClr val="FECB00"/>
                </a:solidFill>
                <a:latin typeface="Calibri"/>
                <a:ea typeface="Calibri"/>
              </a:rPr>
              <a:t>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0" hangingPunct="0">
              <a:lnSpc>
                <a:spcPct val="95416"/>
              </a:lnSpc>
            </a:pPr>
            <a:r>
              <a:rPr lang="en-US" altLang="zh-CN" sz="4000" b="1" spc="55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4000" b="1" spc="-4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4000" b="1" spc="64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40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4000" b="1" spc="-10" dirty="0">
                <a:solidFill>
                  <a:srgbClr val="FEFEFE"/>
                </a:solidFill>
                <a:latin typeface="Calibri"/>
                <a:ea typeface="Calibri"/>
              </a:rPr>
              <a:t>Polymo</a:t>
            </a:r>
            <a:r>
              <a:rPr lang="en-US" altLang="zh-CN" sz="4000" b="1" spc="-5" dirty="0">
                <a:solidFill>
                  <a:srgbClr val="FEFEFE"/>
                </a:solidFill>
                <a:latin typeface="Calibri"/>
                <a:ea typeface="Calibri"/>
              </a:rPr>
              <a:t>rphism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2"/>
          <p:cNvSpPr txBox="1"/>
          <p:nvPr/>
        </p:nvSpPr>
        <p:spPr>
          <a:xfrm>
            <a:off x="320040" y="423672"/>
            <a:ext cx="8745863" cy="3008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48157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Multi-level</a:t>
            </a:r>
            <a:r>
              <a:rPr lang="en-US" altLang="zh-CN" sz="2500" b="1" spc="-8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Hierarchy</a:t>
            </a:r>
            <a:r>
              <a:rPr lang="en-US" altLang="zh-CN" sz="2500" b="1" spc="-9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 marL="342900" indent="-342900" hangingPunct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3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code,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  <a:ea typeface="Courier New"/>
              </a:rPr>
              <a:t>Main()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2400" b="1" spc="-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135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701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10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Every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eats</a:t>
            </a:r>
            <a:r>
              <a:rPr lang="en-US" altLang="zh-CN" sz="2000" spc="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something.</a:t>
            </a:r>
          </a:p>
          <a:p>
            <a:pPr marL="0" indent="457504">
              <a:lnSpc>
                <a:spcPct val="100000"/>
              </a:lnSpc>
              <a:spcBef>
                <a:spcPts val="240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Mammals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give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birth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young</a:t>
            </a:r>
            <a:r>
              <a:rPr lang="en-US" altLang="zh-CN" sz="2000" spc="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ones.</a:t>
            </a:r>
          </a:p>
          <a:p>
            <a:pPr marL="0" indent="457504">
              <a:lnSpc>
                <a:spcPct val="100000"/>
              </a:lnSpc>
              <a:spcBef>
                <a:spcPts val="240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2000" spc="3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Barks.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6"/>
          <p:cNvSpPr txBox="1"/>
          <p:nvPr/>
        </p:nvSpPr>
        <p:spPr>
          <a:xfrm>
            <a:off x="320040" y="396493"/>
            <a:ext cx="8745863" cy="4960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2434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Implementing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8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51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another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C#,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insert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colon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after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spc="-13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76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4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now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non-private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4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C#:</a:t>
            </a:r>
          </a:p>
          <a:p>
            <a:pPr>
              <a:lnSpc>
                <a:spcPts val="555"/>
              </a:lnSpc>
            </a:pPr>
            <a:endParaRPr lang="en-US" dirty="0" smtClean="0"/>
          </a:p>
          <a:p>
            <a:pPr marL="0" indent="712622">
              <a:lnSpc>
                <a:spcPct val="100833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600" spc="5" dirty="0">
                <a:solidFill>
                  <a:srgbClr val="000000"/>
                </a:solidFill>
                <a:latin typeface="Courier New"/>
                <a:ea typeface="Courier New"/>
              </a:rPr>
              <a:t>&lt;De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rivedClassName&gt;:&lt;BaseClassName&gt;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 indent="400811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here,</a:t>
            </a:r>
          </a:p>
          <a:p>
            <a:pPr marL="0" indent="457504">
              <a:lnSpc>
                <a:spcPct val="100000"/>
              </a:lnSpc>
              <a:spcBef>
                <a:spcPts val="150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6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DerivedClassName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newly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child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457504">
              <a:lnSpc>
                <a:spcPct val="100000"/>
              </a:lnSpc>
              <a:spcBef>
                <a:spcPts val="234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6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BaseClassName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parent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</a:p>
          <a:p>
            <a:pPr>
              <a:lnSpc>
                <a:spcPts val="534"/>
              </a:lnSpc>
            </a:pPr>
            <a:endParaRPr lang="en-US" dirty="0" smtClean="0"/>
          </a:p>
          <a:p>
            <a:pPr marL="0" indent="2856611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current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inherited.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50"/>
          <p:cNvSpPr txBox="1"/>
          <p:nvPr/>
        </p:nvSpPr>
        <p:spPr>
          <a:xfrm>
            <a:off x="320040" y="396493"/>
            <a:ext cx="8745863" cy="6100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2434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Implementing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8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 marL="0">
              <a:lnSpc>
                <a:spcPct val="100000"/>
              </a:lnSpc>
              <a:spcBef>
                <a:spcPts val="379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6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class:</a:t>
            </a:r>
          </a:p>
          <a:p>
            <a:pPr marL="0" indent="2057654">
              <a:lnSpc>
                <a:spcPct val="91250"/>
              </a:lnSpc>
            </a:pPr>
            <a:r>
              <a:rPr lang="en-US" altLang="zh-CN" sz="1600" spc="5" dirty="0">
                <a:solidFill>
                  <a:srgbClr val="000000"/>
                </a:solidFill>
                <a:latin typeface="Courier New"/>
                <a:ea typeface="Courier New"/>
              </a:rPr>
              <a:t>&lt;objectName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&gt;.&lt;MethodName&gt;;</a:t>
            </a:r>
          </a:p>
          <a:p>
            <a:pPr marL="0" indent="712622">
              <a:lnSpc>
                <a:spcPct val="100000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935"/>
              </a:lnSpc>
            </a:pPr>
            <a:endParaRPr lang="en-US" dirty="0" smtClean="0"/>
          </a:p>
          <a:p>
            <a:pPr marL="0" indent="400811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0" indent="457504">
              <a:lnSpc>
                <a:spcPct val="100000"/>
              </a:lnSpc>
              <a:spcBef>
                <a:spcPts val="229"/>
              </a:spcBef>
            </a:pPr>
            <a:r>
              <a:rPr lang="en-US" altLang="zh-CN" sz="75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5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500" dirty="0">
                <a:solidFill>
                  <a:srgbClr val="000000"/>
                </a:solidFill>
                <a:latin typeface="Courier New"/>
                <a:ea typeface="Courier New"/>
              </a:rPr>
              <a:t>objectName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object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5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457504">
              <a:lnSpc>
                <a:spcPct val="100000"/>
              </a:lnSpc>
              <a:spcBef>
                <a:spcPts val="359"/>
              </a:spcBef>
            </a:pPr>
            <a:r>
              <a:rPr lang="en-US" altLang="zh-CN" sz="75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5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500" dirty="0">
                <a:solidFill>
                  <a:srgbClr val="000000"/>
                </a:solidFill>
                <a:latin typeface="Courier New"/>
                <a:ea typeface="Courier New"/>
              </a:rPr>
              <a:t>MethodName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5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53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2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how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another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</a:p>
          <a:p>
            <a:pPr marL="0" indent="342900">
              <a:lnSpc>
                <a:spcPct val="9875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class:</a:t>
            </a:r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457504" hangingPunct="0">
              <a:lnSpc>
                <a:spcPct val="114583"/>
              </a:lnSpc>
            </a:pPr>
            <a:r>
              <a:rPr lang="en-US" altLang="zh-CN" sz="800" spc="34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800" spc="-2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spc="34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58316" hangingPunct="0">
              <a:lnSpc>
                <a:spcPct val="113750"/>
              </a:lnSpc>
            </a:pPr>
            <a:r>
              <a:rPr lang="en-US" altLang="zh-CN" sz="800" spc="2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800" spc="-2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Courier New"/>
                <a:ea typeface="Courier New"/>
              </a:rPr>
              <a:t>voidEat</a:t>
            </a:r>
            <a:r>
              <a:rPr lang="en-US" altLang="zh-CN" sz="800" spc="30" dirty="0">
                <a:solidFill>
                  <a:srgbClr val="000000"/>
                </a:solidFill>
                <a:latin typeface="Courier New"/>
                <a:ea typeface="Courier New"/>
              </a:rPr>
              <a:t>()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858316">
              <a:lnSpc>
                <a:spcPct val="100000"/>
              </a:lnSpc>
            </a:pP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Console.WriteLine("Everyanimaleatssomething."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</a:p>
          <a:p>
            <a:pPr marL="858316" hangingPunct="0">
              <a:lnSpc>
                <a:spcPct val="114166"/>
              </a:lnSpc>
            </a:pPr>
            <a:r>
              <a:rPr lang="en-US" altLang="zh-CN" sz="800" spc="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publicvoidDoSomething</a:t>
            </a:r>
            <a:r>
              <a:rPr lang="en-US" altLang="zh-CN" sz="800" spc="-25" dirty="0">
                <a:solidFill>
                  <a:srgbClr val="000000"/>
                </a:solidFill>
                <a:latin typeface="Courier New"/>
                <a:ea typeface="Courier New"/>
              </a:rPr>
              <a:t>()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58316" hangingPunct="0">
              <a:lnSpc>
                <a:spcPct val="113333"/>
              </a:lnSpc>
            </a:pP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Everyanimaldoessomething</a:t>
            </a:r>
            <a:r>
              <a:rPr lang="en-US" altLang="zh-CN" sz="800" spc="-15" dirty="0">
                <a:solidFill>
                  <a:srgbClr val="000000"/>
                </a:solidFill>
                <a:latin typeface="Courier New"/>
                <a:ea typeface="Courier New"/>
              </a:rPr>
              <a:t>."</a:t>
            </a: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113333"/>
              </a:lnSpc>
            </a:pPr>
            <a:r>
              <a:rPr lang="en-US" altLang="zh-CN" sz="800" spc="25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800" spc="-2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spc="25" dirty="0">
                <a:solidFill>
                  <a:srgbClr val="000000"/>
                </a:solidFill>
                <a:latin typeface="Courier New"/>
                <a:ea typeface="Courier New"/>
              </a:rPr>
              <a:t>Cat:Animal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800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voidMain(String[]args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</a:p>
          <a:p>
            <a:pPr marL="0" indent="914704">
              <a:lnSpc>
                <a:spcPct val="100000"/>
              </a:lnSpc>
              <a:spcBef>
                <a:spcPts val="145"/>
              </a:spcBef>
            </a:pPr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14166"/>
              </a:lnSpc>
            </a:pPr>
            <a:r>
              <a:rPr lang="en-US" altLang="zh-CN" sz="80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800" spc="-6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ea typeface="Courier New"/>
              </a:rPr>
              <a:t>objCat=new</a:t>
            </a:r>
            <a:r>
              <a:rPr lang="en-US" altLang="zh-CN" sz="800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ea typeface="Courier New"/>
              </a:rPr>
              <a:t>Cat();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objCat.Eat();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5" dirty="0">
                <a:solidFill>
                  <a:srgbClr val="000000"/>
                </a:solidFill>
                <a:latin typeface="Courier New"/>
                <a:ea typeface="Courier New"/>
              </a:rPr>
              <a:t>objCat.DoSomething</a:t>
            </a:r>
            <a:r>
              <a:rPr lang="en-US" altLang="zh-CN" sz="800" spc="-20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r>
              <a:rPr lang="en-US" altLang="zh-CN" sz="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54"/>
          <p:cNvSpPr txBox="1"/>
          <p:nvPr/>
        </p:nvSpPr>
        <p:spPr>
          <a:xfrm>
            <a:off x="320040" y="396493"/>
            <a:ext cx="8745863" cy="5414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82434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Implementing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8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41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4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744016" indent="-286511" hangingPunct="0">
              <a:lnSpc>
                <a:spcPct val="100000"/>
              </a:lnSpc>
              <a:spcBef>
                <a:spcPts val="329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7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methods,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DoSomething()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000" b="1" spc="-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75"/>
              </a:lnSpc>
            </a:pPr>
            <a:endParaRPr lang="en-US" dirty="0" smtClean="0"/>
          </a:p>
          <a:p>
            <a:pPr marL="744016" indent="-286511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7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0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defined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2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Even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though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created,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because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implemented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again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544"/>
              </a:lnSpc>
            </a:pPr>
            <a:endParaRPr lang="en-US" dirty="0" smtClean="0"/>
          </a:p>
          <a:p>
            <a:pPr marL="744016" indent="-286511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7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0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DoSomething()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methods,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statements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DoSomething()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b="1" spc="-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spc="-10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executed.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701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325"/>
              </a:lnSpc>
            </a:pPr>
            <a:endParaRPr lang="en-US" dirty="0" smtClean="0"/>
          </a:p>
          <a:p>
            <a:pPr marL="731824" hangingPunct="0">
              <a:lnSpc>
                <a:spcPct val="11958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Every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eats</a:t>
            </a:r>
            <a:r>
              <a:rPr lang="en-US" altLang="zh-CN" sz="1800" spc="-2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something.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Every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does</a:t>
            </a:r>
            <a:r>
              <a:rPr lang="en-US" altLang="zh-CN" sz="1800" spc="-1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something.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59"/>
          <p:cNvSpPr txBox="1"/>
          <p:nvPr/>
        </p:nvSpPr>
        <p:spPr>
          <a:xfrm>
            <a:off x="320040" y="376146"/>
            <a:ext cx="8745863" cy="3374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64100">
              <a:lnSpc>
                <a:spcPct val="100000"/>
              </a:lnSpc>
            </a:pPr>
            <a:r>
              <a:rPr lang="en-US" altLang="zh-CN" sz="2500" b="1" spc="-40" dirty="0">
                <a:solidFill>
                  <a:srgbClr val="FEFEFE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500" b="1" spc="-3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Modifier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 marL="342900" indent="-342900" hangingPunct="0">
              <a:lnSpc>
                <a:spcPct val="104583"/>
              </a:lnSpc>
              <a:spcBef>
                <a:spcPts val="284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-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protects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members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20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modifier.</a:t>
            </a:r>
          </a:p>
          <a:p>
            <a:pPr marL="342900" indent="-342900" hangingPunct="0">
              <a:lnSpc>
                <a:spcPct val="104583"/>
              </a:lnSpc>
              <a:spcBef>
                <a:spcPts val="259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specified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ea typeface="Calibri"/>
              </a:rPr>
              <a:t>keywor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d.</a:t>
            </a:r>
          </a:p>
          <a:p>
            <a:pPr marL="342900" indent="-342900" hangingPunct="0">
              <a:lnSpc>
                <a:spcPct val="103333"/>
              </a:lnSpc>
              <a:spcBef>
                <a:spcPts val="254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-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spc="-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accessed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only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342900" indent="-342900" hangingPunct="0">
              <a:lnSpc>
                <a:spcPct val="104583"/>
              </a:lnSpc>
              <a:spcBef>
                <a:spcPts val="245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spc="-22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mod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ifier: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63"/>
          <p:cNvSpPr txBox="1"/>
          <p:nvPr/>
        </p:nvSpPr>
        <p:spPr>
          <a:xfrm>
            <a:off x="320040" y="376146"/>
            <a:ext cx="8745863" cy="6005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64100">
              <a:lnSpc>
                <a:spcPct val="100000"/>
              </a:lnSpc>
            </a:pPr>
            <a:r>
              <a:rPr lang="en-US" altLang="zh-CN" sz="2500" b="1" spc="-40" dirty="0">
                <a:solidFill>
                  <a:srgbClr val="FEFEFE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500" b="1" spc="-3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Modifier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4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spc="-2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variable: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788822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marL="0" indent="533704">
              <a:lnSpc>
                <a:spcPct val="100000"/>
              </a:lnSpc>
            </a:pPr>
            <a:r>
              <a:rPr lang="en-US" altLang="zh-CN" sz="1800" spc="-10" dirty="0">
                <a:solidFill>
                  <a:srgbClr val="000000"/>
                </a:solidFill>
                <a:latin typeface="Courier New"/>
                <a:ea typeface="Courier New"/>
              </a:rPr>
              <a:t>protect</a:t>
            </a:r>
            <a:r>
              <a:rPr lang="en-US" altLang="zh-CN" sz="1800" spc="-5" dirty="0">
                <a:solidFill>
                  <a:srgbClr val="000000"/>
                </a:solidFill>
                <a:latin typeface="Courier New"/>
                <a:ea typeface="Courier New"/>
              </a:rPr>
              <a:t>ed&lt;data_type&gt;&lt;VariableName&gt;;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5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0" indent="744016">
              <a:lnSpc>
                <a:spcPct val="100000"/>
              </a:lnSpc>
              <a:spcBef>
                <a:spcPts val="254"/>
              </a:spcBef>
            </a:pPr>
            <a:r>
              <a:rPr lang="en-US" altLang="zh-CN" sz="800" spc="4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5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spc="60" dirty="0">
                <a:solidFill>
                  <a:srgbClr val="000000"/>
                </a:solidFill>
                <a:latin typeface="Courier New"/>
                <a:ea typeface="Courier New"/>
              </a:rPr>
              <a:t>data_type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ea typeface="Calibri"/>
              </a:rPr>
              <a:t>mmbr.</a:t>
            </a:r>
          </a:p>
          <a:p>
            <a:pPr marL="0" indent="744016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8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VariableName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6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6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variable.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spc="-19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method:</a:t>
            </a:r>
          </a:p>
          <a:p>
            <a:pPr>
              <a:lnSpc>
                <a:spcPts val="1314"/>
              </a:lnSpc>
            </a:pPr>
            <a:endParaRPr lang="en-US" dirty="0" smtClean="0"/>
          </a:p>
          <a:p>
            <a:pPr marL="0" indent="788822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125"/>
              </a:lnSpc>
            </a:pPr>
            <a:endParaRPr lang="en-US" dirty="0" smtClean="0"/>
          </a:p>
          <a:p>
            <a:pPr marL="0" indent="533704">
              <a:lnSpc>
                <a:spcPct val="100000"/>
              </a:lnSpc>
            </a:pPr>
            <a:r>
              <a:rPr lang="en-US" altLang="zh-CN" sz="1800" spc="40" dirty="0">
                <a:solidFill>
                  <a:srgbClr val="000000"/>
                </a:solidFill>
                <a:latin typeface="Courier New"/>
                <a:ea typeface="Courier New"/>
              </a:rPr>
              <a:t>protected&lt;return_yp&gt;&lt;MethodName&gt;(argu</a:t>
            </a:r>
            <a:r>
              <a:rPr lang="en-US" altLang="zh-CN" sz="1800" spc="34" dirty="0">
                <a:solidFill>
                  <a:srgbClr val="000000"/>
                </a:solidFill>
                <a:latin typeface="Courier New"/>
                <a:ea typeface="Courier New"/>
              </a:rPr>
              <a:t>ment_list);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95"/>
              </a:lnSpc>
            </a:pPr>
            <a:endParaRPr lang="en-US" dirty="0" smtClean="0"/>
          </a:p>
          <a:p>
            <a:pPr marL="0" indent="515416">
              <a:lnSpc>
                <a:spcPct val="100000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0" indent="744016">
              <a:lnSpc>
                <a:spcPct val="100000"/>
              </a:lnSpc>
              <a:spcBef>
                <a:spcPts val="240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5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return_type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r>
              <a:rPr lang="en-US" altLang="zh-CN" sz="1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return.</a:t>
            </a:r>
          </a:p>
          <a:p>
            <a:pPr marL="0" indent="744016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21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MethodName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 marL="0" indent="744016">
              <a:lnSpc>
                <a:spcPct val="100000"/>
              </a:lnSpc>
              <a:spcBef>
                <a:spcPts val="384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22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argument_list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list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parameters.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67"/>
          <p:cNvSpPr txBox="1"/>
          <p:nvPr/>
        </p:nvSpPr>
        <p:spPr>
          <a:xfrm>
            <a:off x="320040" y="376146"/>
            <a:ext cx="8745863" cy="5459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64100">
              <a:lnSpc>
                <a:spcPct val="100000"/>
              </a:lnSpc>
            </a:pPr>
            <a:r>
              <a:rPr lang="en-US" altLang="zh-CN" sz="2500" b="1" spc="-40" dirty="0">
                <a:solidFill>
                  <a:srgbClr val="FEFEFE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500" b="1" spc="-3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Modifier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41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94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800" spc="-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modifier:</a:t>
            </a:r>
          </a:p>
          <a:p>
            <a:pPr marL="0" indent="668426">
              <a:lnSpc>
                <a:spcPct val="100416"/>
              </a:lnSpc>
              <a:spcBef>
                <a:spcPts val="200"/>
              </a:spcBef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457504" hangingPunct="0">
              <a:lnSpc>
                <a:spcPct val="99583"/>
              </a:lnSpc>
            </a:pPr>
            <a:r>
              <a:rPr lang="en-US" altLang="zh-CN" sz="900" spc="4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2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36040" hangingPunct="0">
              <a:lnSpc>
                <a:spcPct val="99583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900" spc="-4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Food;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900" spc="-13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Activity;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99583"/>
              </a:lnSpc>
            </a:pPr>
            <a:r>
              <a:rPr lang="en-US" altLang="zh-CN" sz="900" spc="3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2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30" dirty="0">
                <a:solidFill>
                  <a:srgbClr val="000000"/>
                </a:solidFill>
                <a:latin typeface="Courier New"/>
                <a:ea typeface="Courier New"/>
              </a:rPr>
              <a:t>Cat:Animal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663244" hangingPunct="0">
              <a:lnSpc>
                <a:spcPct val="99583"/>
              </a:lnSpc>
            </a:pPr>
            <a:r>
              <a:rPr lang="en-US" altLang="zh-CN" sz="900" spc="1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900" spc="-2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voidMain(String[]args)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900" spc="25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900" spc="-2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Courier New"/>
                <a:ea typeface="Courier New"/>
              </a:rPr>
              <a:t>objCat=newCat();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objCat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.Food="Mouse";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objCat.Activity="lazearound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";</a:t>
            </a:r>
          </a:p>
          <a:p>
            <a:pPr marL="914704" hangingPunct="0">
              <a:lnSpc>
                <a:spcPct val="99583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Console.WriteLine("The</a:t>
            </a:r>
            <a:r>
              <a:rPr lang="en-US" altLang="zh-CN" sz="900" spc="-4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90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loves</a:t>
            </a:r>
            <a:r>
              <a:rPr lang="en-US" altLang="zh-CN" sz="90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90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eat"+objCat.Food+".");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Console.WriteLine("The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Catloves</a:t>
            </a:r>
            <a:r>
              <a:rPr lang="en-US" altLang="zh-CN" sz="900" spc="-1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to"+objCat.Activity+".");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457504">
              <a:lnSpc>
                <a:spcPct val="100000"/>
              </a:lnSpc>
              <a:spcBef>
                <a:spcPts val="229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-25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400" b="1" spc="-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</a:p>
          <a:p>
            <a:pPr marL="0" indent="457504">
              <a:lnSpc>
                <a:spcPct val="100000"/>
              </a:lnSpc>
              <a:spcBef>
                <a:spcPts val="334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-44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400" b="1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.</a:t>
            </a:r>
          </a:p>
          <a:p>
            <a:pPr marL="744016" indent="-286511" hangingPunct="0">
              <a:lnSpc>
                <a:spcPct val="104166"/>
              </a:lnSpc>
              <a:spcBef>
                <a:spcPts val="245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-34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400" b="1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referring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defined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14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dot</a:t>
            </a:r>
            <a:r>
              <a:rPr lang="en-US" altLang="zh-CN" sz="1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(.)</a:t>
            </a:r>
            <a:r>
              <a:rPr lang="en-US" altLang="zh-CN" sz="1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operator.</a:t>
            </a:r>
          </a:p>
          <a:p>
            <a:pPr marL="744016" indent="-286511" hangingPunct="0">
              <a:lnSpc>
                <a:spcPct val="104166"/>
              </a:lnSpc>
              <a:spcBef>
                <a:spcPts val="195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4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accessed</a:t>
            </a:r>
            <a:r>
              <a:rPr lang="en-US" altLang="zh-CN" sz="1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Calibri"/>
                <a:ea typeface="Calibri"/>
              </a:rPr>
              <a:t>Cat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640994" y="6125746"/>
            <a:ext cx="901334" cy="3060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809242" y="6124749"/>
            <a:ext cx="3098515" cy="469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533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loves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eat</a:t>
            </a:r>
            <a:r>
              <a:rPr lang="en-US" altLang="zh-CN" sz="1400" spc="-6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Mouse.</a:t>
            </a:r>
          </a:p>
          <a:p>
            <a:pPr marL="0">
              <a:lnSpc>
                <a:spcPct val="100000"/>
              </a:lnSpc>
              <a:spcBef>
                <a:spcPts val="334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loves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laze</a:t>
            </a:r>
            <a:r>
              <a:rPr lang="en-US" altLang="zh-CN" sz="1400" spc="-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around.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73"/>
          <p:cNvSpPr txBox="1"/>
          <p:nvPr/>
        </p:nvSpPr>
        <p:spPr>
          <a:xfrm>
            <a:off x="320040" y="376146"/>
            <a:ext cx="8745863" cy="5205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248145">
              <a:lnSpc>
                <a:spcPct val="100000"/>
              </a:lnSpc>
            </a:pP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ea typeface="Courier New"/>
              </a:rPr>
              <a:t>base</a:t>
            </a: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4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-5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do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1141476" hangingPunct="0">
              <a:lnSpc>
                <a:spcPct val="95833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16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variables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6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1141476" hangingPunct="0">
              <a:lnSpc>
                <a:spcPct val="95833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Re-declare</a:t>
            </a:r>
            <a:r>
              <a:rPr lang="en-US" altLang="zh-CN" sz="1600" spc="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1600" spc="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1600" spc="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variables</a:t>
            </a:r>
            <a:r>
              <a:rPr lang="en-US" altLang="zh-CN" sz="1600" spc="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defind</a:t>
            </a:r>
            <a:r>
              <a:rPr lang="en-US" altLang="zh-CN" sz="1600" spc="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600" spc="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600" spc="-5" dirty="0">
                <a:solidFill>
                  <a:srgbClr val="FEFEFE"/>
                </a:solidFill>
                <a:latin typeface="Calibri"/>
                <a:ea typeface="Calibri"/>
              </a:rPr>
              <a:t>cla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marL="0" indent="1141476">
              <a:lnSpc>
                <a:spcPct val="100000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Invoke</a:t>
            </a:r>
            <a:r>
              <a:rPr lang="en-US" altLang="zh-CN" sz="16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data</a:t>
            </a:r>
            <a:r>
              <a:rPr lang="en-US" altLang="zh-CN" sz="1600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members.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1141476">
              <a:lnSpc>
                <a:spcPct val="100000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16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6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members</a:t>
            </a:r>
            <a:r>
              <a:rPr lang="en-US" altLang="zh-CN" sz="16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6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ourier New"/>
                <a:ea typeface="Courier New"/>
              </a:rPr>
              <a:t>base</a:t>
            </a:r>
            <a:r>
              <a:rPr lang="en-US" altLang="zh-CN" sz="1600" spc="-20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keyword.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77"/>
          <p:cNvSpPr txBox="1"/>
          <p:nvPr/>
        </p:nvSpPr>
        <p:spPr>
          <a:xfrm>
            <a:off x="320040" y="376146"/>
            <a:ext cx="8745863" cy="4970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248145">
              <a:lnSpc>
                <a:spcPct val="100000"/>
              </a:lnSpc>
            </a:pP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ea typeface="Courier New"/>
              </a:rPr>
              <a:t>base</a:t>
            </a: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shows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400" spc="-2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keyword: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712622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marL="457504" indent="35052" hangingPunct="0">
              <a:lnSpc>
                <a:spcPct val="98333"/>
              </a:lnSpc>
            </a:pPr>
            <a:r>
              <a:rPr lang="en-US" altLang="zh-CN" sz="1200" spc="4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200" spc="-3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40" dirty="0">
                <a:solidFill>
                  <a:srgbClr val="000000"/>
                </a:solidFill>
                <a:latin typeface="Courier New"/>
                <a:ea typeface="Courier New"/>
              </a:rPr>
              <a:t>&lt;ClassName&gt;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5" dirty="0">
                <a:solidFill>
                  <a:srgbClr val="000000"/>
                </a:solidFill>
                <a:latin typeface="Courier New"/>
                <a:ea typeface="Courier New"/>
              </a:rPr>
              <a:t>&lt;accessmodifier&gt;&lt;returntype&gt;&lt;BaseM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ethod&gt;{}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99583"/>
              </a:lnSpc>
            </a:pPr>
            <a:r>
              <a:rPr lang="en-US" altLang="zh-CN" sz="1200" spc="25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200" spc="-29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5" dirty="0">
                <a:solidFill>
                  <a:srgbClr val="000000"/>
                </a:solidFill>
                <a:latin typeface="Courier New"/>
                <a:ea typeface="Courier New"/>
              </a:rPr>
              <a:t>&lt;ClassName1&gt;:&lt;ClassName&gt;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5" dirty="0">
                <a:solidFill>
                  <a:srgbClr val="000000"/>
                </a:solidFill>
                <a:latin typeface="Courier New"/>
                <a:ea typeface="Courier New"/>
              </a:rPr>
              <a:t>base.&lt;BaseMet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hod&gt;;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450"/>
              </a:lnSpc>
            </a:pPr>
            <a:endParaRPr lang="en-US" dirty="0" smtClean="0"/>
          </a:p>
          <a:p>
            <a:pPr marL="0" indent="515416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Calibri"/>
                <a:ea typeface="Calibri"/>
              </a:rPr>
              <a:t>w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here,</a:t>
            </a:r>
          </a:p>
          <a:p>
            <a:pPr marL="0" indent="800404">
              <a:lnSpc>
                <a:spcPct val="100000"/>
              </a:lnSpc>
              <a:spcBef>
                <a:spcPts val="225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5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&lt;ClassName&gt;:</a:t>
            </a:r>
            <a:r>
              <a:rPr lang="en-US" altLang="zh-CN" sz="1600" spc="1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800404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3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&lt;accessmodifier&gt;:</a:t>
            </a:r>
            <a:r>
              <a:rPr lang="en-US" altLang="zh-CN" sz="1600" spc="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6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scope</a:t>
            </a:r>
            <a:r>
              <a:rPr lang="en-US" altLang="zh-CN" sz="16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 marL="0" indent="800404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1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&lt;returntype&gt;:</a:t>
            </a:r>
            <a:r>
              <a:rPr lang="en-US" altLang="zh-CN" sz="1600" spc="1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6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6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return.</a:t>
            </a:r>
          </a:p>
          <a:p>
            <a:pPr marL="0" indent="800404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21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&lt;BaseMethod&gt;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6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 marL="0" indent="800404">
              <a:lnSpc>
                <a:spcPct val="100000"/>
              </a:lnSpc>
              <a:spcBef>
                <a:spcPts val="384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5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&lt;ClassName1&gt;:</a:t>
            </a:r>
            <a:r>
              <a:rPr lang="en-US" altLang="zh-CN" sz="1600" spc="17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800404">
              <a:lnSpc>
                <a:spcPct val="100000"/>
              </a:lnSpc>
              <a:spcBef>
                <a:spcPts val="379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1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members.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82"/>
          <p:cNvSpPr txBox="1"/>
          <p:nvPr/>
        </p:nvSpPr>
        <p:spPr>
          <a:xfrm>
            <a:off x="320040" y="376146"/>
            <a:ext cx="8745863" cy="16562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248145">
              <a:lnSpc>
                <a:spcPct val="100000"/>
              </a:lnSpc>
            </a:pP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ea typeface="Courier New"/>
              </a:rPr>
              <a:t>base</a:t>
            </a:r>
            <a:r>
              <a:rPr lang="en-US" altLang="zh-CN" sz="2500" b="1" spc="-75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4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400" spc="-9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8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2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r>
              <a:rPr lang="en-US" altLang="zh-CN" sz="28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800" spc="-15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800" spc="-10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800" spc="-15" dirty="0">
                <a:solidFill>
                  <a:srgbClr val="000000"/>
                </a:solidFill>
                <a:latin typeface="Calibri"/>
                <a:ea typeface="Calibri"/>
              </a:rPr>
              <a:t>keyword: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320040" y="830503"/>
            <a:ext cx="4612471" cy="1682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2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Define</a:t>
            </a:r>
            <a:r>
              <a:rPr lang="en-US" altLang="zh-CN" sz="24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describe</a:t>
            </a:r>
            <a:r>
              <a:rPr lang="en-US" altLang="zh-CN" sz="2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Explain</a:t>
            </a:r>
            <a:r>
              <a:rPr lang="en-US" altLang="zh-CN" sz="24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1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Define</a:t>
            </a:r>
            <a:r>
              <a:rPr lang="en-US" altLang="zh-CN" sz="24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describe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20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Explain</a:t>
            </a:r>
            <a:r>
              <a:rPr lang="en-US" altLang="zh-CN" sz="24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3340" y="390398"/>
            <a:ext cx="1505257" cy="38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500" b="1" spc="-10" dirty="0">
                <a:solidFill>
                  <a:srgbClr val="FEFEFE"/>
                </a:solidFill>
                <a:latin typeface="Calibri"/>
                <a:ea typeface="Calibri"/>
              </a:rPr>
              <a:t>O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86"/>
          <p:cNvSpPr txBox="1"/>
          <p:nvPr/>
        </p:nvSpPr>
        <p:spPr>
          <a:xfrm>
            <a:off x="320040" y="377670"/>
            <a:ext cx="8745863" cy="5469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38645">
              <a:lnSpc>
                <a:spcPct val="100000"/>
              </a:lnSpc>
            </a:pPr>
            <a:r>
              <a:rPr lang="en-US" altLang="zh-CN" sz="2500" b="1" spc="-85" dirty="0">
                <a:solidFill>
                  <a:srgbClr val="FEFEFE"/>
                </a:solidFill>
                <a:latin typeface="Courier New"/>
                <a:ea typeface="Courier New"/>
              </a:rPr>
              <a:t>new</a:t>
            </a:r>
            <a:r>
              <a:rPr lang="en-US" altLang="zh-CN" sz="2500" b="1" spc="-8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8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</a:p>
          <a:p>
            <a:pPr>
              <a:lnSpc>
                <a:spcPts val="41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5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50" spc="-1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900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9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either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9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9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operator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9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19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C#.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0" indent="1310639">
              <a:lnSpc>
                <a:spcPct val="100000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ourier New"/>
                <a:ea typeface="Courier New"/>
              </a:rPr>
              <a:t>new</a:t>
            </a:r>
          </a:p>
          <a:p>
            <a:pPr marL="0" indent="4761229">
              <a:lnSpc>
                <a:spcPct val="63333"/>
              </a:lnSpc>
            </a:pPr>
            <a:r>
              <a:rPr lang="en-US" altLang="zh-CN" sz="2200" spc="-5" dirty="0">
                <a:solidFill>
                  <a:srgbClr val="FEFEFE"/>
                </a:solidFill>
                <a:latin typeface="Calibri"/>
                <a:ea typeface="Calibri"/>
              </a:rPr>
              <a:t>Modif</a:t>
            </a:r>
            <a:r>
              <a:rPr lang="en-US" altLang="zh-CN" sz="2200" dirty="0">
                <a:solidFill>
                  <a:srgbClr val="FEFEFE"/>
                </a:solidFill>
                <a:latin typeface="Calibri"/>
                <a:ea typeface="Calibri"/>
              </a:rPr>
              <a:t>ier</a:t>
            </a:r>
          </a:p>
          <a:p>
            <a:pPr marL="0" indent="1048257">
              <a:lnSpc>
                <a:spcPct val="63749"/>
              </a:lnSpc>
              <a:tabLst>
                <a:tab pos="2359786" algn="l"/>
                <a:tab pos="6050025" algn="l"/>
              </a:tabLst>
            </a:pPr>
            <a:r>
              <a:rPr lang="en-US" altLang="zh-CN" sz="2200" spc="-15" dirty="0">
                <a:solidFill>
                  <a:srgbClr val="FEFEFE"/>
                </a:solidFill>
                <a:latin typeface="Calibri"/>
                <a:ea typeface="Calibri"/>
              </a:rPr>
              <a:t>Operator	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Instantiates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6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	Hides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</a:p>
          <a:p>
            <a:pPr marL="0" indent="2359786">
              <a:lnSpc>
                <a:spcPct val="72500"/>
              </a:lnSpc>
              <a:tabLst>
                <a:tab pos="6050025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object	or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</a:p>
          <a:p>
            <a:pPr marL="0" indent="2359786">
              <a:lnSpc>
                <a:spcPct val="91250"/>
              </a:lnSpc>
              <a:tabLst>
                <a:tab pos="6050025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16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	base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6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</a:p>
          <a:p>
            <a:pPr marL="0" indent="2359786">
              <a:lnSpc>
                <a:spcPct val="91666"/>
              </a:lnSpc>
              <a:tabLst>
                <a:tab pos="6050025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	inherited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</a:p>
          <a:p>
            <a:pPr marL="0" indent="2359786">
              <a:lnSpc>
                <a:spcPct val="100000"/>
              </a:lnSpc>
              <a:tabLst>
                <a:tab pos="6050025" algn="l"/>
              </a:tabLst>
            </a:pPr>
            <a:r>
              <a:rPr lang="en-US" altLang="zh-CN" sz="1600" spc="-5" dirty="0">
                <a:solidFill>
                  <a:srgbClr val="000000"/>
                </a:solidFill>
                <a:latin typeface="Calibri"/>
                <a:ea typeface="Calibri"/>
              </a:rPr>
              <a:t>class.	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79"/>
              </a:lnSpc>
            </a:pPr>
            <a:endParaRPr lang="en-US" dirty="0" smtClean="0"/>
          </a:p>
          <a:p>
            <a:pPr marL="0">
              <a:lnSpc>
                <a:spcPct val="100000"/>
              </a:lnSpc>
              <a:tabLst>
                <a:tab pos="3094296" algn="l"/>
              </a:tabLst>
            </a:pPr>
            <a:r>
              <a:rPr lang="en-US" altLang="zh-CN" sz="95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50" spc="2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19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9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9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9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redefin	h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9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600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95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50" spc="8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Since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redefining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members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9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results</a:t>
            </a:r>
            <a:r>
              <a:rPr lang="en-US" altLang="zh-CN" sz="19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9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members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being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hidden,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only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way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19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9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1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900" spc="-20" dirty="0">
                <a:solidFill>
                  <a:srgbClr val="000000"/>
                </a:solidFill>
                <a:latin typeface="Calibri"/>
                <a:ea typeface="Calibri"/>
              </a:rPr>
              <a:t>keyw</a:t>
            </a:r>
            <a:r>
              <a:rPr lang="en-US" altLang="zh-CN" sz="1900" spc="-10" dirty="0">
                <a:solidFill>
                  <a:srgbClr val="000000"/>
                </a:solidFill>
                <a:latin typeface="Calibri"/>
                <a:ea typeface="Calibri"/>
              </a:rPr>
              <a:t>ord.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0"/>
          <p:cNvSpPr txBox="1"/>
          <p:nvPr/>
        </p:nvSpPr>
        <p:spPr>
          <a:xfrm>
            <a:off x="320040" y="377670"/>
            <a:ext cx="8745863" cy="5784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38645">
              <a:lnSpc>
                <a:spcPct val="100000"/>
              </a:lnSpc>
            </a:pPr>
            <a:r>
              <a:rPr lang="en-US" altLang="zh-CN" sz="2500" b="1" spc="-85" dirty="0">
                <a:solidFill>
                  <a:srgbClr val="FEFEFE"/>
                </a:solidFill>
                <a:latin typeface="Courier New"/>
                <a:ea typeface="Courier New"/>
              </a:rPr>
              <a:t>new</a:t>
            </a:r>
            <a:r>
              <a:rPr lang="en-US" altLang="zh-CN" sz="2500" b="1" spc="-8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8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4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</a:p>
          <a:p>
            <a:pPr>
              <a:lnSpc>
                <a:spcPts val="41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shows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2000" spc="-2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modifier:</a:t>
            </a:r>
          </a:p>
          <a:p>
            <a:pPr marL="0" indent="712622">
              <a:lnSpc>
                <a:spcPct val="97916"/>
              </a:lnSpc>
              <a:tabLst>
                <a:tab pos="2157095" algn="l"/>
              </a:tabLst>
            </a:pPr>
            <a:r>
              <a:rPr lang="en-US" altLang="zh-CN" sz="2000" spc="60" dirty="0">
                <a:solidFill>
                  <a:srgbClr val="FEFEFE"/>
                </a:solidFill>
                <a:latin typeface="Times New Roman"/>
                <a:ea typeface="Times New Roman"/>
              </a:rPr>
              <a:t>Syntax	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&lt;access</a:t>
            </a:r>
            <a:r>
              <a:rPr lang="en-US" altLang="zh-CN" sz="1200" spc="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modifier&gt;class&lt;ClassName&gt;</a:t>
            </a:r>
          </a:p>
          <a:p>
            <a:pPr marL="0" indent="2122042">
              <a:lnSpc>
                <a:spcPct val="80416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2122042" hangingPunct="0">
              <a:lnSpc>
                <a:spcPct val="99583"/>
              </a:lnSpc>
            </a:pP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&lt;access</a:t>
            </a:r>
            <a:r>
              <a:rPr lang="en-US" altLang="zh-CN" sz="1200" spc="-3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modifier&gt;&lt;returntype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ea typeface="Courier New"/>
              </a:rPr>
              <a:t>&gt;&lt;</a:t>
            </a: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BaseMethod&gt;{}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2122042" hangingPunct="0">
              <a:lnSpc>
                <a:spcPct val="99583"/>
              </a:lnSpc>
            </a:pPr>
            <a:r>
              <a:rPr lang="en-US" altLang="zh-CN" sz="1200" spc="15" dirty="0">
                <a:solidFill>
                  <a:srgbClr val="000000"/>
                </a:solidFill>
                <a:latin typeface="Courier New"/>
                <a:ea typeface="Courier New"/>
              </a:rPr>
              <a:t>&lt;access</a:t>
            </a:r>
            <a:r>
              <a:rPr lang="en-US" altLang="zh-CN" sz="1200" spc="-3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modifier&gt;class&lt;ClassName1&gt;:&lt;ClassName</a:t>
            </a:r>
            <a:r>
              <a:rPr lang="en-US" altLang="zh-CN" sz="1200" spc="40" dirty="0">
                <a:solidFill>
                  <a:srgbClr val="000000"/>
                </a:solidFill>
                <a:latin typeface="Courier New"/>
                <a:ea typeface="Courier New"/>
              </a:rPr>
              <a:t>&gt;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2122042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new&lt;a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ccess</a:t>
            </a:r>
            <a:r>
              <a:rPr lang="en-US" altLang="zh-CN" sz="1600" spc="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modifier&gt;void&lt;</a:t>
            </a:r>
            <a:r>
              <a:rPr lang="en-US" altLang="zh-CN" sz="1600" spc="5" dirty="0">
                <a:solidFill>
                  <a:srgbClr val="000000"/>
                </a:solidFill>
                <a:latin typeface="Courier New"/>
                <a:ea typeface="Courier New"/>
              </a:rPr>
              <a:t>BaseMethod&gt;{}</a:t>
            </a:r>
          </a:p>
          <a:p>
            <a:pPr marL="0" indent="2545714">
              <a:lnSpc>
                <a:spcPct val="74583"/>
              </a:lnSpc>
            </a:pPr>
            <a:r>
              <a:rPr lang="en-US" altLang="zh-CN" sz="16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286511">
              <a:lnSpc>
                <a:spcPct val="90416"/>
              </a:lnSpc>
            </a:pP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2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&lt;accessmodifier&gt;:</a:t>
            </a:r>
            <a:r>
              <a:rPr lang="en-US" altLang="zh-CN" sz="14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scope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 marL="0" indent="457504">
              <a:lnSpc>
                <a:spcPct val="100000"/>
              </a:lnSpc>
              <a:spcBef>
                <a:spcPts val="300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2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&lt;returntype&gt;:</a:t>
            </a:r>
            <a:r>
              <a:rPr lang="en-US" altLang="zh-CN" sz="14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return.</a:t>
            </a:r>
          </a:p>
          <a:p>
            <a:pPr marL="0" indent="457504">
              <a:lnSpc>
                <a:spcPct val="100000"/>
              </a:lnSpc>
              <a:spcBef>
                <a:spcPts val="334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3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&lt;ClassName&gt;:</a:t>
            </a:r>
            <a:r>
              <a:rPr lang="en-US" altLang="zh-CN" sz="1400" spc="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457504">
              <a:lnSpc>
                <a:spcPct val="100000"/>
              </a:lnSpc>
              <a:spcBef>
                <a:spcPts val="334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30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&lt;ClassName1&gt;:</a:t>
            </a:r>
            <a:r>
              <a:rPr lang="en-US" altLang="zh-CN" sz="1400" spc="4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 marL="0" indent="457504">
              <a:lnSpc>
                <a:spcPct val="100000"/>
              </a:lnSpc>
              <a:spcBef>
                <a:spcPts val="334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15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new:</a:t>
            </a:r>
            <a:r>
              <a:rPr lang="en-US" altLang="zh-CN" sz="140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hide</a:t>
            </a:r>
            <a:r>
              <a:rPr lang="en-US" altLang="zh-CN" sz="1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>
              <a:lnSpc>
                <a:spcPts val="48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object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2000" spc="-2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operator:</a:t>
            </a:r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92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600" spc="5" dirty="0">
                <a:solidFill>
                  <a:srgbClr val="000000"/>
                </a:solidFill>
                <a:latin typeface="Courier New"/>
                <a:ea typeface="Courier New"/>
              </a:rPr>
              <a:t>E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mployeesobjEmp=newEmployees();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744016" indent="-286511" hangingPunct="0">
              <a:lnSpc>
                <a:spcPct val="104999"/>
              </a:lnSpc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-7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Here,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6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creates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objEmp</a:t>
            </a:r>
            <a:r>
              <a:rPr lang="en-US" altLang="zh-CN" sz="16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Employees</a:t>
            </a:r>
            <a:r>
              <a:rPr lang="en-US" altLang="zh-CN" sz="16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16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libri"/>
                <a:ea typeface="Calibri"/>
              </a:rPr>
              <a:t>constructo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ea typeface="Calibri"/>
              </a:rPr>
              <a:t>r.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5"/>
          <p:cNvSpPr txBox="1"/>
          <p:nvPr/>
        </p:nvSpPr>
        <p:spPr>
          <a:xfrm>
            <a:off x="320040" y="376146"/>
            <a:ext cx="8745863" cy="53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64100">
              <a:lnSpc>
                <a:spcPct val="100000"/>
              </a:lnSpc>
            </a:pPr>
            <a:r>
              <a:rPr lang="en-US" altLang="zh-CN" sz="2500" b="1" spc="-40" dirty="0">
                <a:solidFill>
                  <a:srgbClr val="FEFEFE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500" b="1" spc="-3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Modifier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</a:p>
          <a:p>
            <a:pPr>
              <a:lnSpc>
                <a:spcPts val="419"/>
              </a:lnSpc>
            </a:pPr>
            <a:endParaRPr lang="en-US" dirty="0" smtClean="0"/>
          </a:p>
          <a:p>
            <a:pPr marL="0" hangingPunct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1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800" spc="-1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1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redefine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8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1800" spc="-3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class: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 indent="439826">
              <a:lnSpc>
                <a:spcPct val="100833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228600" hangingPunct="0">
              <a:lnSpc>
                <a:spcPct val="102083"/>
              </a:lnSpc>
            </a:pPr>
            <a:r>
              <a:rPr lang="en-US" altLang="zh-CN" sz="900" spc="3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2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34" dirty="0">
                <a:solidFill>
                  <a:srgbClr val="000000"/>
                </a:solidFill>
                <a:latin typeface="Courier New"/>
                <a:ea typeface="Courier New"/>
              </a:rPr>
              <a:t>Employees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515416" hangingPunct="0">
              <a:lnSpc>
                <a:spcPct val="10125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int_empId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=1;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string_empName="JamesAnderson</a:t>
            </a:r>
            <a:r>
              <a:rPr lang="en-US" altLang="zh-CN" sz="900" spc="5" dirty="0">
                <a:solidFill>
                  <a:srgbClr val="000000"/>
                </a:solidFill>
                <a:latin typeface="Courier New"/>
                <a:ea typeface="Courier New"/>
              </a:rPr>
              <a:t>";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int_age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25;</a:t>
            </a:r>
          </a:p>
          <a:p>
            <a:pPr marL="515416" hangingPunct="0">
              <a:lnSpc>
                <a:spcPct val="100833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publicvoidDisplay()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744016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EmployeeID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:"+_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empId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</a:p>
          <a:p>
            <a:pPr marL="0" indent="744016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EmployeeName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:"+_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empName</a:t>
            </a:r>
            <a:r>
              <a:rPr lang="en-US" altLang="zh-CN" sz="900" spc="-15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</a:p>
          <a:p>
            <a:pPr marL="0" indent="515416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228600" hangingPunct="0">
              <a:lnSpc>
                <a:spcPct val="101666"/>
              </a:lnSpc>
            </a:pPr>
            <a:r>
              <a:rPr lang="en-US" altLang="zh-CN" sz="900" spc="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classDepartment:Employe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es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571804" hangingPunct="0">
              <a:lnSpc>
                <a:spcPct val="101666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int_deptId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=5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01;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string_deptName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="Sa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les";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newvoidDisplay</a:t>
            </a:r>
            <a:r>
              <a:rPr lang="en-US" altLang="zh-CN" sz="900" spc="-20" dirty="0">
                <a:solidFill>
                  <a:srgbClr val="000000"/>
                </a:solidFill>
                <a:latin typeface="Courier New"/>
                <a:ea typeface="Courier New"/>
              </a:rPr>
              <a:t>()</a:t>
            </a:r>
          </a:p>
          <a:p>
            <a:pPr marL="0" indent="571804">
              <a:lnSpc>
                <a:spcPct val="100000"/>
              </a:lnSpc>
              <a:spcBef>
                <a:spcPts val="125"/>
              </a:spcBef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28954" hangingPunct="0">
              <a:lnSpc>
                <a:spcPct val="108333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base.Display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900" spc="-20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DepartmentID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:"+_deptId);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Console.WriteLine("DepartmentName:"+_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deptName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</a:p>
          <a:p>
            <a:pPr marL="0" indent="5718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571804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voidMain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(string[]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</a:p>
          <a:p>
            <a:pPr marL="0" indent="5718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58316" hangingPunct="0">
              <a:lnSpc>
                <a:spcPct val="102083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Department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objDepartment=new</a:t>
            </a:r>
            <a:r>
              <a:rPr lang="en-US" altLang="zh-CN" sz="900" spc="-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Department();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objDepartment.Display</a:t>
            </a:r>
            <a:r>
              <a:rPr lang="en-US" altLang="zh-CN" sz="900" spc="5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</a:p>
          <a:p>
            <a:pPr marL="0" indent="629716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228600">
              <a:lnSpc>
                <a:spcPct val="100000"/>
              </a:lnSpc>
              <a:spcBef>
                <a:spcPts val="114"/>
              </a:spcBef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9"/>
          <p:cNvSpPr txBox="1"/>
          <p:nvPr/>
        </p:nvSpPr>
        <p:spPr>
          <a:xfrm>
            <a:off x="320040" y="376146"/>
            <a:ext cx="8764192" cy="5328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64100">
              <a:lnSpc>
                <a:spcPct val="100000"/>
              </a:lnSpc>
            </a:pPr>
            <a:r>
              <a:rPr lang="en-US" altLang="zh-CN" sz="2500" b="1" spc="-40" dirty="0">
                <a:solidFill>
                  <a:srgbClr val="FEFEFE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500" b="1" spc="-3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Access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ea typeface="Calibri"/>
              </a:rPr>
              <a:t>Modifier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</a:p>
          <a:p>
            <a:pPr>
              <a:lnSpc>
                <a:spcPts val="54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55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6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457504">
              <a:lnSpc>
                <a:spcPct val="100000"/>
              </a:lnSpc>
              <a:spcBef>
                <a:spcPts val="254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Employees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declares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16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Display()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744016" indent="-286511" hangingPunct="0">
              <a:lnSpc>
                <a:spcPct val="104999"/>
              </a:lnSpc>
              <a:spcBef>
                <a:spcPts val="270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Department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preceded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spc="-20" dirty="0">
                <a:solidFill>
                  <a:srgbClr val="000000"/>
                </a:solidFill>
                <a:latin typeface="Calibri"/>
                <a:ea typeface="Calibri"/>
              </a:rPr>
              <a:t>ke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ea typeface="Calibri"/>
              </a:rPr>
              <a:t>yword.</a:t>
            </a:r>
          </a:p>
          <a:p>
            <a:pPr marL="744016" indent="-286511" hangingPunct="0">
              <a:lnSpc>
                <a:spcPct val="100000"/>
              </a:lnSpc>
              <a:spcBef>
                <a:spcPts val="300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hides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Display()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was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defined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class,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thereby</a:t>
            </a:r>
            <a:r>
              <a:rPr lang="en-US" altLang="zh-CN"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executing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Display()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call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made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it.</a:t>
            </a:r>
          </a:p>
          <a:p>
            <a:pPr marL="0" indent="457504">
              <a:lnSpc>
                <a:spcPct val="100000"/>
              </a:lnSpc>
              <a:spcBef>
                <a:spcPts val="384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-2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However,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16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members.</a:t>
            </a:r>
          </a:p>
          <a:p>
            <a:pPr marL="744016" indent="-286511" hangingPunct="0">
              <a:lnSpc>
                <a:spcPct val="103333"/>
              </a:lnSpc>
              <a:spcBef>
                <a:spcPts val="270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6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Therefore,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statements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Display()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executed,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finally,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employee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ID,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employee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department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ID,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department</a:t>
            </a:r>
            <a:r>
              <a:rPr lang="en-US" altLang="zh-CN" sz="16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6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displayed</a:t>
            </a:r>
            <a:r>
              <a:rPr lang="en-US" altLang="zh-CN" sz="16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console</a:t>
            </a:r>
            <a:r>
              <a:rPr lang="en-US" altLang="zh-CN" sz="16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window.</a:t>
            </a:r>
          </a:p>
          <a:p>
            <a:pPr>
              <a:lnSpc>
                <a:spcPts val="1685"/>
              </a:lnSpc>
            </a:pPr>
            <a:endParaRPr lang="en-US" dirty="0" smtClean="0"/>
          </a:p>
          <a:p>
            <a:pPr marL="0" indent="2447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231647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Employee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ID:</a:t>
            </a:r>
            <a:r>
              <a:rPr lang="en-US" altLang="zh-CN" sz="2000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1</a:t>
            </a:r>
          </a:p>
          <a:p>
            <a:pPr>
              <a:lnSpc>
                <a:spcPts val="475"/>
              </a:lnSpc>
            </a:pPr>
            <a:endParaRPr lang="en-US" dirty="0" smtClean="0"/>
          </a:p>
          <a:p>
            <a:pPr marL="0" indent="231647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Employee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Name: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James</a:t>
            </a:r>
            <a:r>
              <a:rPr lang="en-US" altLang="zh-CN" sz="2000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Anderson</a:t>
            </a:r>
          </a:p>
          <a:p>
            <a:pPr marL="231647" hangingPunct="0">
              <a:lnSpc>
                <a:spcPct val="119583"/>
              </a:lnSpc>
              <a:spcBef>
                <a:spcPts val="240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Department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ID:</a:t>
            </a:r>
            <a:r>
              <a:rPr lang="en-US" altLang="zh-CN" sz="2000" spc="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501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Department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Name:</a:t>
            </a:r>
            <a:r>
              <a:rPr lang="en-US" altLang="zh-CN" sz="2000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Sales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03"/>
          <p:cNvSpPr txBox="1"/>
          <p:nvPr/>
        </p:nvSpPr>
        <p:spPr>
          <a:xfrm>
            <a:off x="320040" y="396493"/>
            <a:ext cx="8745863" cy="3994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0324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 marL="0">
              <a:lnSpc>
                <a:spcPct val="100000"/>
              </a:lnSpc>
              <a:spcBef>
                <a:spcPts val="359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C#,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can:</a:t>
            </a:r>
          </a:p>
          <a:p>
            <a:pPr>
              <a:lnSpc>
                <a:spcPts val="1914"/>
              </a:lnSpc>
            </a:pPr>
            <a:endParaRPr lang="en-US" dirty="0" smtClean="0"/>
          </a:p>
          <a:p>
            <a:pPr marL="0" indent="522731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Invoke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base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by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either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instantiating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derived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base</a:t>
            </a:r>
            <a:r>
              <a:rPr lang="en-US" altLang="zh-CN" sz="1400" spc="-4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522731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Invoke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of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base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followed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by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of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derived</a:t>
            </a:r>
            <a:r>
              <a:rPr lang="en-US" altLang="zh-CN" sz="1400" spc="-1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4"/>
              </a:lnSpc>
            </a:pPr>
            <a:endParaRPr lang="en-US" dirty="0" smtClean="0"/>
          </a:p>
          <a:p>
            <a:pPr marL="522731" hangingPunct="0">
              <a:lnSpc>
                <a:spcPct val="95833"/>
              </a:lnSpc>
            </a:pP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Invoke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base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by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using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base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keyword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in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derived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class</a:t>
            </a:r>
            <a:r>
              <a:rPr lang="en-US" altLang="zh-CN" sz="1400" spc="-6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spc="5" dirty="0">
                <a:solidFill>
                  <a:srgbClr val="FEFEFE"/>
                </a:solidFill>
                <a:latin typeface="Arial"/>
                <a:ea typeface="Arial"/>
              </a:rPr>
              <a:t>decl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aration.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522731">
              <a:lnSpc>
                <a:spcPct val="100000"/>
              </a:lnSpc>
            </a:pP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Pass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parameters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to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the</a:t>
            </a:r>
            <a:r>
              <a:rPr lang="en-US" altLang="zh-CN" sz="1400" spc="-75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Arial"/>
                <a:ea typeface="Arial"/>
              </a:rPr>
              <a:t>constructor.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4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However,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cannot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constructors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similar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how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34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inheritance: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07"/>
          <p:cNvSpPr txBox="1"/>
          <p:nvPr/>
        </p:nvSpPr>
        <p:spPr>
          <a:xfrm>
            <a:off x="320040" y="393445"/>
            <a:ext cx="8745863" cy="5207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20004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10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>
              <a:lnSpc>
                <a:spcPts val="51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8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explicitly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spc="-1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000" spc="-7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keyword:</a:t>
            </a: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668426">
              <a:lnSpc>
                <a:spcPct val="100833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9"/>
              </a:lnSpc>
            </a:pPr>
            <a:endParaRPr lang="en-US" dirty="0" smtClean="0"/>
          </a:p>
          <a:p>
            <a:pPr marL="457504" hangingPunct="0">
              <a:lnSpc>
                <a:spcPct val="102083"/>
              </a:lnSpc>
            </a:pPr>
            <a:r>
              <a:rPr lang="en-US" altLang="zh-CN" sz="900" spc="4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2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4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00404" hangingPunct="0">
              <a:lnSpc>
                <a:spcPct val="100833"/>
              </a:lnSpc>
            </a:pPr>
            <a:r>
              <a:rPr lang="en-US" altLang="zh-CN" sz="900" spc="3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900" spc="-25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34" dirty="0">
                <a:solidFill>
                  <a:srgbClr val="000000"/>
                </a:solidFill>
                <a:latin typeface="Courier New"/>
                <a:ea typeface="Courier New"/>
              </a:rPr>
              <a:t>Animal()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028954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Console.WriteLine("Animal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constructor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without</a:t>
            </a:r>
            <a:r>
              <a:rPr lang="en-US" altLang="zh-CN" sz="900" spc="-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parameters");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800404" hangingPunct="0">
              <a:lnSpc>
                <a:spcPct val="102083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900" spc="-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20" dirty="0">
                <a:solidFill>
                  <a:srgbClr val="000000"/>
                </a:solidFill>
                <a:latin typeface="Courier New"/>
                <a:ea typeface="Courier New"/>
              </a:rPr>
              <a:t>Animal(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Stringname</a:t>
            </a:r>
            <a:r>
              <a:rPr lang="en-US" altLang="zh-CN" sz="900" spc="60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028954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Console.WriteLine("Animal</a:t>
            </a:r>
            <a:r>
              <a:rPr lang="en-US" altLang="zh-CN" sz="9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constructor</a:t>
            </a:r>
            <a:r>
              <a:rPr lang="en-US" altLang="zh-CN" sz="900" spc="-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with</a:t>
            </a:r>
            <a:r>
              <a:rPr lang="en-US" altLang="zh-CN" sz="9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lang="en-US" altLang="zh-CN" sz="900" spc="-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900" spc="-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parameter");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800404" hangingPunct="0">
              <a:lnSpc>
                <a:spcPct val="100833"/>
              </a:lnSpc>
            </a:pPr>
            <a:r>
              <a:rPr lang="en-US" altLang="zh-CN" sz="900" spc="25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2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25" dirty="0">
                <a:solidFill>
                  <a:srgbClr val="000000"/>
                </a:solidFill>
                <a:latin typeface="Courier New"/>
                <a:ea typeface="Courier New"/>
              </a:rPr>
              <a:t>Canine:Animal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972566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//base()takes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value</a:t>
            </a:r>
            <a:r>
              <a:rPr lang="en-US" altLang="zh-CN" sz="900" spc="-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called“Lion”</a:t>
            </a:r>
          </a:p>
          <a:p>
            <a:pPr marL="0" indent="972566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900" spc="-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Canine()</a:t>
            </a:r>
            <a:r>
              <a:rPr lang="en-US" altLang="zh-CN" sz="900" spc="5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base("Lion")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143254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Console</a:t>
            </a:r>
            <a:r>
              <a:rPr lang="en-US" altLang="zh-CN" sz="900" spc="5" dirty="0">
                <a:solidFill>
                  <a:srgbClr val="000000"/>
                </a:solidFill>
                <a:latin typeface="Courier New"/>
                <a:ea typeface="Courier New"/>
              </a:rPr>
              <a:t>.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WriteLine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("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DerivedCanine</a:t>
            </a:r>
            <a:r>
              <a:rPr lang="en-US" altLang="zh-CN" sz="900" spc="10" dirty="0">
                <a:solidFill>
                  <a:srgbClr val="000000"/>
                </a:solidFill>
                <a:latin typeface="Courier New"/>
                <a:ea typeface="Courier New"/>
              </a:rPr>
              <a:t>")</a:t>
            </a: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9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Details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72566" hangingPunct="0">
              <a:lnSpc>
                <a:spcPct val="102083"/>
              </a:lnSpc>
            </a:pP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900" spc="-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voidMain(String[]</a:t>
            </a:r>
            <a:r>
              <a:rPr lang="en-US" altLang="zh-CN" sz="900" spc="20" dirty="0">
                <a:solidFill>
                  <a:srgbClr val="000000"/>
                </a:solidFill>
                <a:latin typeface="Courier New"/>
                <a:ea typeface="Courier New"/>
              </a:rPr>
              <a:t>args</a:t>
            </a:r>
            <a:r>
              <a:rPr lang="en-US" altLang="zh-CN" sz="900" spc="15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72566" hangingPunct="0">
              <a:lnSpc>
                <a:spcPct val="100833"/>
              </a:lnSpc>
            </a:pP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Canine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objCanine=new</a:t>
            </a:r>
            <a:r>
              <a:rPr lang="en-US" altLang="zh-CN" sz="900" spc="-12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ea typeface="Courier New"/>
              </a:rPr>
              <a:t>Canine();</a:t>
            </a:r>
            <a:r>
              <a:rPr lang="en-US" altLang="zh-CN" sz="9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  <a:spcBef>
                <a:spcPts val="129"/>
              </a:spcBef>
            </a:pPr>
            <a:r>
              <a:rPr lang="en-US" altLang="zh-CN" sz="9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11"/>
          <p:cNvSpPr txBox="1"/>
          <p:nvPr/>
        </p:nvSpPr>
        <p:spPr>
          <a:xfrm>
            <a:off x="320040" y="393445"/>
            <a:ext cx="8745863" cy="5540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20004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10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4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744016" indent="-286511" hangingPunct="0">
              <a:lnSpc>
                <a:spcPct val="100000"/>
              </a:lnSpc>
              <a:spcBef>
                <a:spcPts val="329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8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b="1" spc="-1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constructors,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one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without</a:t>
            </a:r>
            <a:r>
              <a:rPr lang="en-US" altLang="zh-CN" sz="20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</a:t>
            </a:r>
            <a:r>
              <a:rPr lang="en-US" altLang="zh-CN" sz="20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other</a:t>
            </a:r>
            <a:r>
              <a:rPr lang="en-US" altLang="zh-CN" sz="20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00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2000" spc="-3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parameter.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6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Canine</a:t>
            </a:r>
            <a:r>
              <a:rPr lang="en-US" altLang="zh-CN" sz="2000" b="1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744016" indent="-286511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9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Canine</a:t>
            </a:r>
            <a:r>
              <a:rPr lang="en-US" altLang="zh-CN" sz="2000" b="1" spc="-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000" spc="-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744016" indent="-286511" hangingPunct="0">
              <a:lnSpc>
                <a:spcPct val="10125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6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If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000" spc="-8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does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take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string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parenthesis,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b="1" spc="-4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does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contain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parameters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ea typeface="Calibri"/>
              </a:rPr>
              <a:t>nvoked.</a:t>
            </a:r>
          </a:p>
          <a:p>
            <a:pPr marL="744016" indent="-286511" hangingPunct="0">
              <a:lnSpc>
                <a:spcPct val="99583"/>
              </a:lnSpc>
              <a:spcBef>
                <a:spcPts val="390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3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Details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invoked,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turn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parameterized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000" spc="-2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895"/>
              </a:lnSpc>
            </a:pPr>
            <a:endParaRPr lang="en-US" dirty="0" smtClean="0"/>
          </a:p>
          <a:p>
            <a:pPr marL="0" indent="320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469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constructor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with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2000" spc="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parameter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Derived</a:t>
            </a:r>
            <a:r>
              <a:rPr lang="en-US" altLang="zh-CN" sz="2000" spc="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Canine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16"/>
          <p:cNvSpPr txBox="1"/>
          <p:nvPr/>
        </p:nvSpPr>
        <p:spPr>
          <a:xfrm>
            <a:off x="396240" y="393445"/>
            <a:ext cx="8669663" cy="3449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0373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Invoking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Parameterized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Constructors</a:t>
            </a:r>
            <a:r>
              <a:rPr lang="en-US" altLang="zh-CN" sz="2500" b="1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explicitly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4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40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</a:p>
          <a:p>
            <a:pPr>
              <a:lnSpc>
                <a:spcPts val="409"/>
              </a:lnSpc>
            </a:pPr>
            <a:endParaRPr lang="en-US" dirty="0" smtClean="0"/>
          </a:p>
          <a:p>
            <a:pPr marL="342900" indent="-342900" hangingPunct="0">
              <a:lnSpc>
                <a:spcPct val="10333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3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If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has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parameter,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2400" spc="-64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400" spc="-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followed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spcified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declaratio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n.</a:t>
            </a:r>
          </a:p>
          <a:p>
            <a:pPr marL="342900" indent="-342900" hangingPunct="0">
              <a:lnSpc>
                <a:spcPct val="104583"/>
              </a:lnSpc>
              <a:spcBef>
                <a:spcPts val="290"/>
              </a:spcBef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If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there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parameters,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400" dirty="0">
                <a:solidFill>
                  <a:srgbClr val="000000"/>
                </a:solidFill>
                <a:latin typeface="Courier New"/>
                <a:ea typeface="Courier New"/>
              </a:rPr>
              <a:t>base</a:t>
            </a:r>
            <a:r>
              <a:rPr lang="en-US" altLang="zh-CN" sz="2400" spc="-1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followed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4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pair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parentheses.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20"/>
          <p:cNvSpPr txBox="1"/>
          <p:nvPr/>
        </p:nvSpPr>
        <p:spPr>
          <a:xfrm>
            <a:off x="358140" y="393445"/>
            <a:ext cx="8707763" cy="6174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4183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Invoking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Parameterized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Constructors</a:t>
            </a:r>
            <a:r>
              <a:rPr lang="en-US" altLang="zh-CN" sz="2500" b="1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>
              <a:lnSpc>
                <a:spcPts val="16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000" spc="2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how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parameterized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ea typeface="Calibri"/>
              </a:rPr>
              <a:t>costructors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</a:p>
          <a:p>
            <a:pPr marL="0" indent="342900">
              <a:lnSpc>
                <a:spcPct val="97916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invoked</a:t>
            </a:r>
            <a:r>
              <a:rPr lang="en-US" altLang="zh-CN" sz="20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multi-level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hierarchy:</a:t>
            </a:r>
          </a:p>
          <a:p>
            <a:pPr marL="0" indent="630326">
              <a:lnSpc>
                <a:spcPct val="100833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019"/>
              </a:lnSpc>
            </a:pPr>
            <a:endParaRPr lang="en-US" dirty="0" smtClean="0"/>
          </a:p>
          <a:p>
            <a:pPr marL="419404" hangingPunct="0">
              <a:lnSpc>
                <a:spcPct val="93750"/>
              </a:lnSpc>
            </a:pP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using</a:t>
            </a:r>
            <a:r>
              <a:rPr lang="en-US" altLang="zh-CN" sz="1000" spc="-29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System;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Metals</a:t>
            </a:r>
          </a:p>
          <a:p>
            <a:pPr marL="0" indent="419404">
              <a:lnSpc>
                <a:spcPct val="91666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762304">
              <a:lnSpc>
                <a:spcPct val="9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string_metalType</a:t>
            </a: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</a:p>
          <a:p>
            <a:pPr marL="762304" hangingPunct="0">
              <a:lnSpc>
                <a:spcPct val="91666"/>
              </a:lnSpc>
            </a:pP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spc="-3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25" dirty="0">
                <a:solidFill>
                  <a:srgbClr val="000000"/>
                </a:solidFill>
                <a:latin typeface="Courier New"/>
                <a:ea typeface="Courier New"/>
              </a:rPr>
              <a:t>Metals(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stringtype</a:t>
            </a:r>
            <a:r>
              <a:rPr lang="en-US" altLang="zh-CN" sz="1000" spc="50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48766" hangingPunct="0">
              <a:lnSpc>
                <a:spcPct val="9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_metalType</a:t>
            </a:r>
            <a:r>
              <a:rPr lang="en-US" altLang="zh-CN" sz="1000" spc="5" dirty="0">
                <a:solidFill>
                  <a:srgbClr val="000000"/>
                </a:solidFill>
                <a:latin typeface="Courier New"/>
                <a:ea typeface="Courier New"/>
              </a:rPr>
              <a:t>=t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ype;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("Metal: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\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\t"+_metalType</a:t>
            </a: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</a:p>
          <a:p>
            <a:pPr marL="0" indent="762304">
              <a:lnSpc>
                <a:spcPct val="925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762304">
              <a:lnSpc>
                <a:spcPct val="91666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762304" hangingPunct="0">
              <a:lnSpc>
                <a:spcPct val="9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SteelCompany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Metals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105154">
              <a:lnSpc>
                <a:spcPct val="920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string_grade</a:t>
            </a: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</a:p>
          <a:p>
            <a:pPr marL="1105154" hangingPunct="0">
              <a:lnSpc>
                <a:spcPct val="91666"/>
              </a:lnSpc>
            </a:pP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spc="-23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SteelCompany</a:t>
            </a: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stringgrade):base("Steel")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105154" hangingPunct="0">
              <a:lnSpc>
                <a:spcPct val="91666"/>
              </a:lnSpc>
            </a:pPr>
            <a:r>
              <a:rPr lang="en-US" altLang="zh-CN" sz="1000" spc="5" dirty="0">
                <a:solidFill>
                  <a:srgbClr val="000000"/>
                </a:solidFill>
                <a:latin typeface="Courier New"/>
                <a:ea typeface="Courier New"/>
              </a:rPr>
              <a:t>_g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rade=grade;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spc="25" dirty="0">
                <a:solidFill>
                  <a:srgbClr val="000000"/>
                </a:solidFill>
                <a:latin typeface="Courier New"/>
                <a:ea typeface="Courier New"/>
              </a:rPr>
              <a:t>("Grad:</a:t>
            </a:r>
            <a:r>
              <a:rPr lang="en-US" altLang="zh-CN" sz="1000" spc="15" dirty="0">
                <a:solidFill>
                  <a:srgbClr val="000000"/>
                </a:solidFill>
                <a:latin typeface="Courier New"/>
                <a:ea typeface="Courier New"/>
              </a:rPr>
              <a:t>\t</a:t>
            </a: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\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t"+_gr</a:t>
            </a:r>
            <a:r>
              <a:rPr lang="en-US" altLang="zh-CN" sz="1000" spc="10" dirty="0">
                <a:solidFill>
                  <a:srgbClr val="000000"/>
                </a:solidFill>
                <a:latin typeface="Courier New"/>
                <a:ea typeface="Courier New"/>
              </a:rPr>
              <a:t>ade);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762304">
              <a:lnSpc>
                <a:spcPct val="925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762304" hangingPunct="0">
              <a:lnSpc>
                <a:spcPct val="91666"/>
              </a:lnSpc>
            </a:pP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-27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Automobiles:SteelComany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048766">
              <a:lnSpc>
                <a:spcPct val="9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string_part</a:t>
            </a: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</a:p>
          <a:p>
            <a:pPr marL="1048766" hangingPunct="0">
              <a:lnSpc>
                <a:spcPct val="91666"/>
              </a:lnSpc>
            </a:pPr>
            <a:r>
              <a:rPr lang="en-US" altLang="zh-CN" sz="1000" spc="25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spc="-3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25" dirty="0">
                <a:solidFill>
                  <a:srgbClr val="000000"/>
                </a:solidFill>
                <a:latin typeface="Courier New"/>
                <a:ea typeface="Courier New"/>
              </a:rPr>
              <a:t>Automobiles(stringart):base("CastIron</a:t>
            </a:r>
            <a:r>
              <a:rPr lang="en-US" altLang="zh-CN" sz="1000" spc="34" dirty="0">
                <a:solidFill>
                  <a:srgbClr val="000000"/>
                </a:solidFill>
                <a:latin typeface="Courier New"/>
                <a:ea typeface="Courier New"/>
              </a:rPr>
              <a:t>")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48766" hangingPunct="0">
              <a:lnSpc>
                <a:spcPct val="98750"/>
              </a:lnSpc>
            </a:pPr>
            <a:r>
              <a:rPr lang="en-US" altLang="zh-CN" sz="1000" spc="5" dirty="0">
                <a:solidFill>
                  <a:srgbClr val="000000"/>
                </a:solidFill>
                <a:latin typeface="Courier New"/>
                <a:ea typeface="Courier New"/>
              </a:rPr>
              <a:t>_p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art=part;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("Part: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\t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\t"+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_part);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1048766" hangingPunct="0">
              <a:lnSpc>
                <a:spcPct val="92500"/>
              </a:lnSpc>
            </a:pP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spc="-3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vidMain</a:t>
            </a: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(string[]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args</a:t>
            </a:r>
            <a:r>
              <a:rPr lang="en-US" altLang="zh-CN" sz="1000" spc="60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48766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Automobiles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objAutomobiles=new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Automobiles("Chassies");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194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24"/>
          <p:cNvSpPr txBox="1"/>
          <p:nvPr/>
        </p:nvSpPr>
        <p:spPr>
          <a:xfrm>
            <a:off x="320040" y="393445"/>
            <a:ext cx="8745863" cy="4829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7993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Invoking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Parameterized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Constructors</a:t>
            </a:r>
            <a:r>
              <a:rPr lang="en-US" altLang="zh-CN" sz="2500" b="1" spc="-7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4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457504">
              <a:lnSpc>
                <a:spcPct val="100000"/>
              </a:lnSpc>
              <a:spcBef>
                <a:spcPts val="329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Automobiles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SteelCompay</a:t>
            </a:r>
            <a:r>
              <a:rPr lang="en-US" altLang="zh-CN" sz="2000" b="1" spc="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20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SteelCompany</a:t>
            </a:r>
            <a:r>
              <a:rPr lang="en-US" altLang="zh-CN" sz="2000" b="1" spc="-2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inherits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Metals</a:t>
            </a:r>
            <a:r>
              <a:rPr lang="en-US" altLang="zh-CN" sz="2000" b="1" spc="-2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475"/>
              </a:lnSpc>
            </a:pPr>
            <a:endParaRPr lang="en-US" dirty="0" smtClean="0"/>
          </a:p>
          <a:p>
            <a:pPr marL="744016" indent="-286511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4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Main()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Automobiles</a:t>
            </a:r>
            <a:r>
              <a:rPr lang="en-US" altLang="zh-CN" sz="2000" b="1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created,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invokes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Metals</a:t>
            </a:r>
            <a:r>
              <a:rPr lang="en-US" altLang="zh-CN" sz="2000" b="1" spc="-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class,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followed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0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spc="-30" dirty="0">
                <a:solidFill>
                  <a:srgbClr val="000000"/>
                </a:solidFill>
                <a:latin typeface="Courier New"/>
                <a:ea typeface="Courier New"/>
              </a:rPr>
              <a:t>SteelCompany</a:t>
            </a:r>
            <a:r>
              <a:rPr lang="en-US" altLang="zh-CN" sz="2000" b="1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48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11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Finally,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constructor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Automobiles</a:t>
            </a:r>
            <a:r>
              <a:rPr lang="en-US" altLang="zh-CN" sz="2000" b="1" spc="-13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invoked.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marL="0" indent="701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Metal:</a:t>
            </a:r>
            <a:r>
              <a:rPr lang="en-US" altLang="zh-CN" sz="2000" spc="3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Steel</a:t>
            </a:r>
          </a:p>
          <a:p>
            <a:pPr>
              <a:lnSpc>
                <a:spcPts val="47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Grade:</a:t>
            </a:r>
            <a:r>
              <a:rPr lang="en-US" altLang="zh-CN" sz="2000" spc="3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CastIron</a:t>
            </a:r>
          </a:p>
          <a:p>
            <a:pPr>
              <a:lnSpc>
                <a:spcPts val="480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Part:</a:t>
            </a:r>
            <a:r>
              <a:rPr lang="en-US" altLang="zh-CN" sz="2000" spc="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Chassies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9"/>
          <p:cNvSpPr txBox="1"/>
          <p:nvPr/>
        </p:nvSpPr>
        <p:spPr>
          <a:xfrm>
            <a:off x="396240" y="393445"/>
            <a:ext cx="8669663" cy="56749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93864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Definition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8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1-2</a:t>
            </a:r>
          </a:p>
          <a:p>
            <a:pPr>
              <a:lnSpc>
                <a:spcPts val="182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similarity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physical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features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child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parents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due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child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having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200" spc="-15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features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22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parents.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Similarly,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C#,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deriving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common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known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known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2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process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extending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some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features</a:t>
            </a:r>
            <a:r>
              <a:rPr lang="en-US" altLang="zh-CN" sz="2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known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28"/>
          <p:cNvSpPr txBox="1"/>
          <p:nvPr/>
        </p:nvSpPr>
        <p:spPr>
          <a:xfrm>
            <a:off x="320040" y="396493"/>
            <a:ext cx="8743502" cy="4226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210045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2500" b="1" spc="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Overriding</a:t>
            </a:r>
          </a:p>
          <a:p>
            <a:pPr>
              <a:lnSpc>
                <a:spcPts val="41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7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overriding: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3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feature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redefine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changes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body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was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810"/>
              </a:lnSpc>
            </a:pPr>
            <a:endParaRPr lang="en-US" dirty="0" smtClean="0"/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5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signature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ea typeface="Calibri"/>
              </a:rPr>
              <a:t>reused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divd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define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ea typeface="Calibri"/>
              </a:rPr>
              <a:t>beha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ea typeface="Calibri"/>
              </a:rPr>
              <a:t>vior.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spc="34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3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ea typeface="Calibri"/>
              </a:rPr>
              <a:t>Ensures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reusability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ea typeface="Calibri"/>
              </a:rPr>
              <a:t>while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inheritig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</a:p>
          <a:p>
            <a:pPr>
              <a:lnSpc>
                <a:spcPts val="580"/>
              </a:lnSpc>
            </a:pPr>
            <a:endParaRPr lang="en-US" dirty="0" smtClean="0"/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4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implemented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known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ea typeface="Calibri"/>
              </a:rPr>
              <a:t>Metod.</a:t>
            </a:r>
          </a:p>
          <a:p>
            <a:pPr>
              <a:lnSpc>
                <a:spcPts val="7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spc="6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6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spc="6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4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44" dirty="0">
                <a:solidFill>
                  <a:srgbClr val="000000"/>
                </a:solidFill>
                <a:latin typeface="Calibri"/>
                <a:ea typeface="Calibri"/>
              </a:rPr>
              <a:t>dpits</a:t>
            </a:r>
            <a:r>
              <a:rPr lang="en-US" altLang="zh-CN"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50" dirty="0">
                <a:solidFill>
                  <a:srgbClr val="000000"/>
                </a:solidFill>
                <a:latin typeface="Calibri"/>
                <a:ea typeface="Calibri"/>
              </a:rPr>
              <a:t>overriding: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32"/>
          <p:cNvSpPr txBox="1"/>
          <p:nvPr/>
        </p:nvSpPr>
        <p:spPr>
          <a:xfrm>
            <a:off x="396240" y="376146"/>
            <a:ext cx="8669663" cy="5196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09238">
              <a:lnSpc>
                <a:spcPct val="100000"/>
              </a:lnSpc>
            </a:pP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500" b="1" spc="-6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Keywords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  <a:p>
            <a:pPr>
              <a:lnSpc>
                <a:spcPts val="192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appropriate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keywords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such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1003680" hangingPunct="0">
              <a:lnSpc>
                <a:spcPct val="95416"/>
              </a:lnSpc>
            </a:pP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5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override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particular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15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5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class,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you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need</a:t>
            </a:r>
            <a:r>
              <a:rPr lang="en-US" altLang="zh-CN" sz="15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5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declare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500" spc="8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kyword.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9"/>
              </a:lnSpc>
            </a:pPr>
            <a:endParaRPr lang="en-US" dirty="0" smtClean="0"/>
          </a:p>
          <a:p>
            <a:pPr marL="0" indent="994917">
              <a:lnSpc>
                <a:spcPct val="100000"/>
              </a:lnSpc>
            </a:pP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declared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kyword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is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referred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as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virtual</a:t>
            </a:r>
            <a:r>
              <a:rPr lang="en-US" altLang="zh-CN" sz="1500" spc="-5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987805" hangingPunct="0">
              <a:lnSpc>
                <a:spcPct val="95416"/>
              </a:lnSpc>
            </a:pP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class,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you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need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declare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inherited</a:t>
            </a:r>
            <a:r>
              <a:rPr lang="en-US" altLang="zh-CN" sz="15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virtual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500" spc="-15" dirty="0">
                <a:solidFill>
                  <a:srgbClr val="FEFEFE"/>
                </a:solidFill>
                <a:latin typeface="Calibri"/>
                <a:ea typeface="Calibri"/>
              </a:rPr>
              <a:t>keyw</a:t>
            </a:r>
            <a:r>
              <a:rPr lang="en-US" altLang="zh-CN" sz="1500" spc="-10" dirty="0">
                <a:solidFill>
                  <a:srgbClr val="FEFEFE"/>
                </a:solidFill>
                <a:latin typeface="Calibri"/>
                <a:ea typeface="Calibri"/>
              </a:rPr>
              <a:t>ord.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0"/>
              </a:lnSpc>
            </a:pPr>
            <a:endParaRPr lang="en-US" dirty="0" smtClean="0"/>
          </a:p>
          <a:p>
            <a:pPr marL="997330" hangingPunct="0">
              <a:lnSpc>
                <a:spcPct val="95416"/>
              </a:lnSpc>
            </a:pP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spc="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class,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you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ned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declare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inherited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virtual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which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is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mandaory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for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any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virtual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that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is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inherited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5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00"/>
              </a:lnSpc>
            </a:pPr>
            <a:endParaRPr lang="en-US" dirty="0" smtClean="0"/>
          </a:p>
          <a:p>
            <a:pPr marL="0" indent="989329">
              <a:lnSpc>
                <a:spcPct val="100000"/>
              </a:lnSpc>
            </a:pP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ourier New"/>
                <a:ea typeface="Courier New"/>
              </a:rPr>
              <a:t>overide</a:t>
            </a:r>
            <a:r>
              <a:rPr lang="en-US" altLang="zh-CN" sz="1500" spc="4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overrides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5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500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>
                <a:solidFill>
                  <a:srgbClr val="FEFEFE"/>
                </a:solidFill>
                <a:latin typeface="Calibri"/>
                <a:ea typeface="Calibri"/>
              </a:rPr>
              <a:t>class.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36"/>
          <p:cNvSpPr txBox="1"/>
          <p:nvPr/>
        </p:nvSpPr>
        <p:spPr>
          <a:xfrm>
            <a:off x="377952" y="376146"/>
            <a:ext cx="8687951" cy="5362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27526">
              <a:lnSpc>
                <a:spcPct val="100000"/>
              </a:lnSpc>
            </a:pP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500" b="1" spc="-6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Keywords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  <a:p>
            <a:pPr>
              <a:lnSpc>
                <a:spcPts val="684"/>
              </a:lnSpc>
            </a:pPr>
            <a:endParaRPr lang="en-US" dirty="0" smtClean="0"/>
          </a:p>
          <a:p>
            <a:pPr marL="342899" indent="-342899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declaring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1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200" spc="-8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Calibri"/>
                <a:ea typeface="Calibri"/>
              </a:rPr>
              <a:t>keyword:</a:t>
            </a:r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 indent="654710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marL="0" indent="399592">
              <a:lnSpc>
                <a:spcPct val="100000"/>
              </a:lnSpc>
            </a:pPr>
            <a:r>
              <a:rPr lang="en-US" altLang="zh-CN" sz="2000" spc="-5" dirty="0">
                <a:solidFill>
                  <a:srgbClr val="000000"/>
                </a:solidFill>
                <a:latin typeface="Courier New"/>
                <a:ea typeface="Courier New"/>
              </a:rPr>
              <a:t>&lt;acc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ess_modifier&gt;virtual&lt;return_type&gt;&lt;MethodNa</a:t>
            </a:r>
          </a:p>
          <a:p>
            <a:pPr marL="0" indent="399592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me&gt;(&lt;parameter</a:t>
            </a:r>
            <a:r>
              <a:rPr lang="en-US" altLang="zh-CN" sz="2000" spc="-5" dirty="0">
                <a:solidFill>
                  <a:srgbClr val="000000"/>
                </a:solidFill>
                <a:latin typeface="Courier New"/>
                <a:ea typeface="Courier New"/>
              </a:rPr>
              <a:t>-l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ist&gt;);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284988">
              <a:lnSpc>
                <a:spcPct val="100000"/>
              </a:lnSpc>
            </a:pPr>
            <a:r>
              <a:rPr lang="en-US" altLang="zh-CN" sz="22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2200" spc="-5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686104" indent="-286511" hangingPunct="0">
              <a:lnSpc>
                <a:spcPct val="97916"/>
              </a:lnSpc>
              <a:spcBef>
                <a:spcPts val="340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8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access_modifier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modifier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private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800" dirty="0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lang="en-US" altLang="zh-CN" sz="180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internal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686104" indent="-286511" hangingPunct="0">
              <a:lnSpc>
                <a:spcPct val="104583"/>
              </a:lnSpc>
              <a:spcBef>
                <a:spcPts val="345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16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usd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declare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derivd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lass.</a:t>
            </a:r>
          </a:p>
          <a:p>
            <a:pPr marL="0" indent="399592">
              <a:lnSpc>
                <a:spcPct val="100000"/>
              </a:lnSpc>
              <a:spcBef>
                <a:spcPts val="350"/>
              </a:spcBef>
              <a:tabLst>
                <a:tab pos="2940436" algn="l"/>
              </a:tabLst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26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return_type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800" spc="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	yp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return.</a:t>
            </a:r>
          </a:p>
          <a:p>
            <a:pPr>
              <a:lnSpc>
                <a:spcPts val="434"/>
              </a:lnSpc>
            </a:pPr>
            <a:endParaRPr lang="en-US" dirty="0" smtClean="0"/>
          </a:p>
          <a:p>
            <a:pPr marL="0" indent="399592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12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MethodName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18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>
              <a:lnSpc>
                <a:spcPts val="584"/>
              </a:lnSpc>
            </a:pPr>
            <a:endParaRPr lang="en-US" dirty="0" smtClean="0"/>
          </a:p>
          <a:p>
            <a:pPr marL="0" indent="399592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6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paramete</a:t>
            </a:r>
            <a:r>
              <a:rPr lang="en-US" altLang="zh-CN" sz="1800" spc="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-list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list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method;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optional.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40"/>
          <p:cNvSpPr txBox="1"/>
          <p:nvPr/>
        </p:nvSpPr>
        <p:spPr>
          <a:xfrm>
            <a:off x="320040" y="376146"/>
            <a:ext cx="8745863" cy="3825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85438">
              <a:lnSpc>
                <a:spcPct val="100000"/>
              </a:lnSpc>
            </a:pP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500" b="1" spc="-6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Keywords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  <a:p>
            <a:pPr>
              <a:lnSpc>
                <a:spcPts val="70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1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400" spc="-9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keyword:</a:t>
            </a:r>
          </a:p>
          <a:p>
            <a:pPr marL="0" indent="712622">
              <a:lnSpc>
                <a:spcPct val="100833"/>
              </a:lnSpc>
              <a:spcBef>
                <a:spcPts val="175"/>
              </a:spcBef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73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2000" spc="-5" dirty="0">
                <a:solidFill>
                  <a:srgbClr val="000000"/>
                </a:solidFill>
                <a:latin typeface="Courier New"/>
                <a:ea typeface="Courier New"/>
              </a:rPr>
              <a:t>&lt;acc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essmodifier&gt;override&lt;returntype&gt;&lt;MethodName&gt;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(&lt;parameters</a:t>
            </a:r>
            <a:r>
              <a:rPr lang="en-US" altLang="zh-CN" sz="2000" spc="-5" dirty="0">
                <a:solidFill>
                  <a:srgbClr val="000000"/>
                </a:solidFill>
                <a:latin typeface="Courier New"/>
                <a:ea typeface="Courier New"/>
              </a:rPr>
              <a:t>-l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ist&gt;)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Calibri"/>
                <a:ea typeface="Calibri"/>
              </a:rPr>
              <a:t>wh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ere,</a:t>
            </a:r>
          </a:p>
          <a:p>
            <a:pPr marL="744016" indent="-286511" hangingPunct="0">
              <a:lnSpc>
                <a:spcPct val="104583"/>
              </a:lnSpc>
              <a:spcBef>
                <a:spcPts val="195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18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usd</a:t>
            </a:r>
            <a:r>
              <a:rPr lang="en-US" altLang="zh-CN" sz="20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cl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ass.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44"/>
          <p:cNvSpPr txBox="1"/>
          <p:nvPr/>
        </p:nvSpPr>
        <p:spPr>
          <a:xfrm>
            <a:off x="320040" y="912035"/>
            <a:ext cx="13746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000" spc="-15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726948" y="377670"/>
            <a:ext cx="8338955" cy="6048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978530">
              <a:lnSpc>
                <a:spcPct val="100000"/>
              </a:lnSpc>
            </a:pP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500" b="1" spc="-6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Keywords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4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  <a:p>
            <a:pPr>
              <a:lnSpc>
                <a:spcPts val="409"/>
              </a:lnSpc>
            </a:pPr>
            <a:endParaRPr lang="en-US" dirty="0" smtClean="0"/>
          </a:p>
          <a:p>
            <a:pPr marL="0" hangingPunct="0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application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000" spc="-2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000" spc="-2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keywords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0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respectively:</a:t>
            </a:r>
          </a:p>
          <a:p>
            <a:pPr>
              <a:lnSpc>
                <a:spcPts val="555"/>
              </a:lnSpc>
            </a:pPr>
            <a:endParaRPr lang="en-US" dirty="0" smtClean="0"/>
          </a:p>
          <a:p>
            <a:pPr marL="0" indent="261518">
              <a:lnSpc>
                <a:spcPct val="100833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431596" hangingPunct="0">
              <a:lnSpc>
                <a:spcPct val="119583"/>
              </a:lnSpc>
            </a:pPr>
            <a:r>
              <a:rPr lang="en-US" altLang="zh-CN" sz="1050" spc="44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50" spc="-30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5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19583"/>
              </a:lnSpc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50" spc="-1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20000"/>
              </a:lnSpc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Console.WriteLine("Every</a:t>
            </a:r>
            <a:r>
              <a:rPr lang="en-US" altLang="zh-CN" sz="1050" spc="-8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50" spc="-8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eats</a:t>
            </a:r>
            <a:r>
              <a:rPr lang="en-US" altLang="zh-CN" sz="1050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something");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888745" hangingPunct="0">
              <a:lnSpc>
                <a:spcPct val="119583"/>
              </a:lnSpc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50" spc="-17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DoSomething()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20000"/>
              </a:lnSpc>
            </a:pPr>
            <a:r>
              <a:rPr lang="en-US" altLang="zh-CN" sz="1050" spc="20" dirty="0">
                <a:solidFill>
                  <a:srgbClr val="000000"/>
                </a:solidFill>
                <a:latin typeface="Courier New"/>
                <a:ea typeface="Courier New"/>
              </a:rPr>
              <a:t>Console.WriteLine("Every</a:t>
            </a:r>
            <a:r>
              <a:rPr lang="en-US" altLang="zh-CN" sz="105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2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5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30" dirty="0">
                <a:solidFill>
                  <a:srgbClr val="000000"/>
                </a:solidFill>
                <a:latin typeface="Courier New"/>
                <a:ea typeface="Courier New"/>
              </a:rPr>
              <a:t>dos</a:t>
            </a:r>
            <a:r>
              <a:rPr lang="en-US" altLang="zh-CN" sz="105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20" dirty="0">
                <a:solidFill>
                  <a:srgbClr val="000000"/>
                </a:solidFill>
                <a:latin typeface="Courier New"/>
                <a:ea typeface="Courier New"/>
              </a:rPr>
              <a:t>somthing");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31596">
              <a:lnSpc>
                <a:spcPct val="100000"/>
              </a:lnSpc>
              <a:spcBef>
                <a:spcPts val="125"/>
              </a:spcBef>
            </a:pPr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31596" hangingPunct="0">
              <a:lnSpc>
                <a:spcPct val="119583"/>
              </a:lnSpc>
              <a:spcBef>
                <a:spcPts val="125"/>
              </a:spcBef>
            </a:pPr>
            <a:r>
              <a:rPr lang="en-US" altLang="zh-CN" sz="1050" spc="3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50" spc="-30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34" dirty="0">
                <a:solidFill>
                  <a:srgbClr val="000000"/>
                </a:solidFill>
                <a:latin typeface="Courier New"/>
                <a:ea typeface="Courier New"/>
              </a:rPr>
              <a:t>Cat:Animal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20000"/>
              </a:lnSpc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//Class</a:t>
            </a:r>
            <a:r>
              <a:rPr lang="en-US" altLang="zh-CN" sz="1050" spc="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05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overrids</a:t>
            </a:r>
            <a:r>
              <a:rPr lang="en-US" altLang="zh-CN" sz="105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Eat()method</a:t>
            </a:r>
            <a:r>
              <a:rPr lang="en-US" altLang="zh-CN" sz="105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050" spc="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5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50" spc="1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050" spc="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50" spc="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Ea()</a:t>
            </a:r>
          </a:p>
          <a:p>
            <a:pPr marL="0" indent="888745">
              <a:lnSpc>
                <a:spcPct val="100000"/>
              </a:lnSpc>
              <a:spcBef>
                <a:spcPts val="125"/>
              </a:spcBef>
            </a:pPr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19583"/>
              </a:lnSpc>
              <a:spcBef>
                <a:spcPts val="125"/>
              </a:spcBef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Console.WriteLine("Cat</a:t>
            </a:r>
            <a:r>
              <a:rPr lang="en-US" altLang="zh-CN" sz="105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loves</a:t>
            </a:r>
            <a:r>
              <a:rPr lang="en-US" altLang="zh-CN" sz="105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105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eat</a:t>
            </a:r>
            <a:r>
              <a:rPr lang="en-US" altLang="zh-CN" sz="105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05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mouse");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888745" hangingPunct="0">
              <a:lnSpc>
                <a:spcPct val="119583"/>
              </a:lnSpc>
            </a:pPr>
            <a:r>
              <a:rPr lang="en-US" altLang="zh-CN" sz="1050" spc="15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50" spc="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15" dirty="0">
                <a:solidFill>
                  <a:srgbClr val="000000"/>
                </a:solidFill>
                <a:latin typeface="Courier New"/>
                <a:ea typeface="Courier New"/>
              </a:rPr>
              <a:t>vid</a:t>
            </a:r>
            <a:r>
              <a:rPr lang="en-US" altLang="zh-CN" sz="1050" spc="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spc="15" dirty="0">
                <a:solidFill>
                  <a:srgbClr val="000000"/>
                </a:solidFill>
                <a:latin typeface="Courier New"/>
                <a:ea typeface="Courier New"/>
              </a:rPr>
              <a:t>Main(String[]args</a:t>
            </a:r>
            <a:r>
              <a:rPr lang="en-US" altLang="zh-CN" sz="1050" spc="20" dirty="0">
                <a:solidFill>
                  <a:srgbClr val="000000"/>
                </a:solidFill>
                <a:latin typeface="Courier New"/>
                <a:ea typeface="Courier New"/>
              </a:rPr>
              <a:t>)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88745" hangingPunct="0">
              <a:lnSpc>
                <a:spcPct val="119583"/>
              </a:lnSpc>
            </a:pP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050" spc="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bjCat</a:t>
            </a:r>
            <a:r>
              <a:rPr lang="en-US" altLang="zh-CN" sz="1050" spc="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50" spc="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ea typeface="Courier New"/>
              </a:rPr>
              <a:t>newCat();</a:t>
            </a:r>
            <a:r>
              <a:rPr lang="en-US" altLang="zh-CN" sz="10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50" spc="-5" dirty="0">
                <a:solidFill>
                  <a:srgbClr val="000000"/>
                </a:solidFill>
                <a:latin typeface="Courier New"/>
                <a:ea typeface="Courier New"/>
              </a:rPr>
              <a:t>objCat.Eat();</a:t>
            </a:r>
          </a:p>
          <a:p>
            <a:pPr marL="0" indent="888745">
              <a:lnSpc>
                <a:spcPct val="100000"/>
              </a:lnSpc>
              <a:spcBef>
                <a:spcPts val="135"/>
              </a:spcBef>
            </a:pPr>
            <a:r>
              <a:rPr lang="en-US" altLang="zh-CN" sz="105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31596">
              <a:lnSpc>
                <a:spcPct val="100000"/>
              </a:lnSpc>
              <a:spcBef>
                <a:spcPts val="125"/>
              </a:spcBef>
            </a:pPr>
            <a:r>
              <a:rPr lang="en-US" altLang="zh-CN" sz="7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49"/>
          <p:cNvSpPr txBox="1"/>
          <p:nvPr/>
        </p:nvSpPr>
        <p:spPr>
          <a:xfrm>
            <a:off x="320040" y="376146"/>
            <a:ext cx="8745863" cy="5078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385438">
              <a:lnSpc>
                <a:spcPct val="100000"/>
              </a:lnSpc>
            </a:pP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500" b="1" spc="-64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500" b="1" spc="-69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Keywords</a:t>
            </a:r>
            <a:r>
              <a:rPr lang="en-US" altLang="zh-CN" sz="2500" b="1" spc="-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6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  <a:r>
              <a:rPr lang="en-US" altLang="zh-CN" sz="2500" b="1" spc="-35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4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744016" indent="-286511" hangingPunct="0">
              <a:lnSpc>
                <a:spcPct val="99583"/>
              </a:lnSpc>
              <a:spcBef>
                <a:spcPts val="329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7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b="1" spc="-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methods,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2000" spc="-25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20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DoSomething()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000" spc="-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000" spc="-1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744016" indent="-286511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-6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000" b="1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dot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(.)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operator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spc="25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spc="25" dirty="0">
                <a:solidFill>
                  <a:srgbClr val="000000"/>
                </a:solidFill>
                <a:latin typeface="Courier New"/>
                <a:ea typeface="Courier New"/>
              </a:rPr>
              <a:t>DoSomehing()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ea typeface="Calibri"/>
              </a:rPr>
              <a:t>methods.</a:t>
            </a:r>
          </a:p>
          <a:p>
            <a:pPr>
              <a:lnSpc>
                <a:spcPts val="475"/>
              </a:lnSpc>
            </a:pPr>
            <a:endParaRPr lang="en-US" dirty="0" smtClean="0"/>
          </a:p>
          <a:p>
            <a:pPr marL="744016" indent="-286511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24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ovrridden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1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5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2000" spc="-7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</a:p>
          <a:p>
            <a:pPr>
              <a:lnSpc>
                <a:spcPts val="705"/>
              </a:lnSpc>
            </a:pPr>
            <a:endParaRPr lang="en-US" dirty="0" smtClean="0"/>
          </a:p>
          <a:p>
            <a:pPr marL="800405" indent="-342900" hangingPunct="0">
              <a:lnSpc>
                <a:spcPct val="95416"/>
              </a:lnSpc>
              <a:buFont typeface="Wingdings" panose="05000000000000000000" pitchFamily="2" charset="2"/>
              <a:buChar char="²"/>
            </a:pPr>
            <a:r>
              <a:rPr lang="en-US" altLang="zh-CN" sz="2000" dirty="0" smtClean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2000" spc="2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enables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compiler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execute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within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spc="44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2000" spc="4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4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2000" spc="15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drived</a:t>
            </a:r>
            <a:r>
              <a:rPr lang="en-US" altLang="zh-CN"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3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30" dirty="0" smtClean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457505" hangingPunct="0">
              <a:lnSpc>
                <a:spcPct val="95416"/>
              </a:lnSpc>
            </a:pPr>
            <a:endParaRPr lang="en-US" altLang="zh-CN" sz="2000" spc="30" dirty="0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25"/>
              </a:lnSpc>
            </a:pPr>
            <a:endParaRPr lang="en-US" dirty="0" smtClean="0"/>
          </a:p>
          <a:p>
            <a:pPr marL="0" indent="701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939"/>
              </a:lnSpc>
            </a:pPr>
            <a:endParaRPr lang="en-US" dirty="0" smtClean="0"/>
          </a:p>
          <a:p>
            <a:pPr marL="0" indent="409955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loves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eat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800" spc="-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mouse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53"/>
          <p:cNvSpPr txBox="1"/>
          <p:nvPr/>
        </p:nvSpPr>
        <p:spPr>
          <a:xfrm>
            <a:off x="320040" y="393445"/>
            <a:ext cx="8745863" cy="3568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01616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Calling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55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redefine</a:t>
            </a:r>
            <a:r>
              <a:rPr lang="en-US" altLang="zh-CN" sz="2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83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allow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but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original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>
              <a:lnSpc>
                <a:spcPts val="839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execute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well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spc="-15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814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24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58"/>
          <p:cNvSpPr txBox="1"/>
          <p:nvPr/>
        </p:nvSpPr>
        <p:spPr>
          <a:xfrm>
            <a:off x="320040" y="396493"/>
            <a:ext cx="8745863" cy="5923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01616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Calling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 marL="0">
              <a:lnSpc>
                <a:spcPct val="100000"/>
              </a:lnSpc>
              <a:spcBef>
                <a:spcPts val="359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how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access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method: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454151" hangingPunct="0">
              <a:lnSpc>
                <a:spcPct val="100000"/>
              </a:lnSpc>
            </a:pPr>
            <a:r>
              <a:rPr lang="en-US" altLang="zh-CN" sz="1100" spc="5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100" spc="-32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spc="55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1351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_studentName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6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“James”;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_address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“California”;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10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0" indent="1140205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Console.WriteLine(“Student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Name: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spc="1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_studentName);</a:t>
            </a:r>
          </a:p>
          <a:p>
            <a:pPr marL="0" indent="1140205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Console.WriteLine(“Address: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spc="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_address);</a:t>
            </a:r>
          </a:p>
          <a:p>
            <a:pPr marL="0" indent="911351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4151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4151" hangingPunct="0">
              <a:lnSpc>
                <a:spcPct val="9958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Grade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1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1351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_class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“Four”;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float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_percent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71.25F;</a:t>
            </a:r>
          </a:p>
          <a:p>
            <a:pPr marL="911351" hangingPunct="0">
              <a:lnSpc>
                <a:spcPct val="9958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1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083563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Console.WriteLine(“Class: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spc="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_class);</a:t>
            </a:r>
          </a:p>
          <a:p>
            <a:pPr marL="0" indent="1083563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Console.WriteLine(“Percentage: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_percent);</a:t>
            </a:r>
          </a:p>
          <a:p>
            <a:pPr marL="0" indent="911351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911351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Main(string[]</a:t>
            </a:r>
            <a:r>
              <a:rPr lang="en-US" altLang="zh-CN" sz="110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140205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objStudent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1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Student();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Grade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objGrade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100" spc="6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Grade();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objStudent.PrintDetails</a:t>
            </a:r>
            <a:r>
              <a:rPr lang="en-US" altLang="zh-CN" sz="1100" spc="20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objGrade.PrintDetails</a:t>
            </a:r>
            <a:r>
              <a:rPr lang="en-US" altLang="zh-CN" sz="1100" spc="10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</a:p>
          <a:p>
            <a:pPr marL="0" indent="911351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4151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63"/>
          <p:cNvSpPr txBox="1"/>
          <p:nvPr/>
        </p:nvSpPr>
        <p:spPr>
          <a:xfrm>
            <a:off x="320040" y="945690"/>
            <a:ext cx="16331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-1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731519" y="393445"/>
            <a:ext cx="8334383" cy="5463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90136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Calling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60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46024">
              <a:lnSpc>
                <a:spcPct val="100000"/>
              </a:lnSpc>
              <a:spcBef>
                <a:spcPts val="345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-3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800" b="1" spc="-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332536" indent="-286511" hangingPunct="0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3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Grade</a:t>
            </a:r>
            <a:r>
              <a:rPr lang="en-US" altLang="zh-CN" sz="1800" b="1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overrides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-5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25"/>
              </a:lnSpc>
            </a:pPr>
            <a:endParaRPr lang="en-US" dirty="0" smtClean="0"/>
          </a:p>
          <a:p>
            <a:pPr marL="332536" indent="-286511" hangingPunct="0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-3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Main()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800" b="1" spc="-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Grade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34"/>
              </a:lnSpc>
            </a:pPr>
            <a:endParaRPr lang="en-US" dirty="0" smtClean="0"/>
          </a:p>
          <a:p>
            <a:pPr marL="332536" indent="-286511" hangingPunct="0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-4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800" b="1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dot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(.)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operator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25"/>
              </a:lnSpc>
            </a:pPr>
            <a:endParaRPr lang="en-US" dirty="0" smtClean="0"/>
          </a:p>
          <a:p>
            <a:pPr marL="332536" indent="-286511" hangingPunct="0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-4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Grade</a:t>
            </a:r>
            <a:r>
              <a:rPr lang="en-US" altLang="zh-CN" sz="1800" b="1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dot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(.)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operator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PrintDetails()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290474">
              <a:lnSpc>
                <a:spcPct val="100833"/>
              </a:lnSpc>
            </a:pPr>
            <a:r>
              <a:rPr lang="en-US" altLang="zh-CN" sz="2000" spc="90" dirty="0">
                <a:solidFill>
                  <a:srgbClr val="FEFEFE"/>
                </a:solidFill>
                <a:latin typeface="Times New Roman"/>
                <a:ea typeface="Times New Roman"/>
              </a:rPr>
              <a:t>Outp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ut</a:t>
            </a:r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423976" hangingPunct="0">
              <a:lnSpc>
                <a:spcPct val="12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Student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Name:</a:t>
            </a:r>
            <a:r>
              <a:rPr lang="en-US" altLang="zh-CN" sz="1800" spc="-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James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spc="50" dirty="0">
                <a:solidFill>
                  <a:srgbClr val="000000"/>
                </a:solidFill>
                <a:latin typeface="Courier New"/>
                <a:ea typeface="Courier New"/>
              </a:rPr>
              <a:t>Address:</a:t>
            </a:r>
            <a:r>
              <a:rPr lang="en-US" altLang="zh-CN" sz="1800" spc="-5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Courier New"/>
                <a:ea typeface="Courier New"/>
              </a:rPr>
              <a:t>California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spc="104" dirty="0">
                <a:solidFill>
                  <a:srgbClr val="000000"/>
                </a:solidFill>
                <a:latin typeface="Courier New"/>
                <a:ea typeface="Courier New"/>
              </a:rPr>
              <a:t>Class:</a:t>
            </a:r>
            <a:r>
              <a:rPr lang="en-US" altLang="zh-CN" sz="1800" spc="-5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104" dirty="0">
                <a:solidFill>
                  <a:srgbClr val="000000"/>
                </a:solidFill>
                <a:latin typeface="Courier New"/>
                <a:ea typeface="Courier New"/>
              </a:rPr>
              <a:t>Four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spc="-5" dirty="0">
                <a:solidFill>
                  <a:srgbClr val="000000"/>
                </a:solidFill>
                <a:latin typeface="Courier New"/>
                <a:ea typeface="Courier New"/>
              </a:rPr>
              <a:t>Percentage:</a:t>
            </a:r>
            <a:r>
              <a:rPr lang="en-US" altLang="zh-CN" sz="18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-5" dirty="0">
                <a:solidFill>
                  <a:srgbClr val="000000"/>
                </a:solidFill>
                <a:latin typeface="Courier New"/>
                <a:ea typeface="Courier New"/>
              </a:rPr>
              <a:t>71.25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70"/>
          <p:cNvSpPr txBox="1"/>
          <p:nvPr/>
        </p:nvSpPr>
        <p:spPr>
          <a:xfrm>
            <a:off x="320040" y="396493"/>
            <a:ext cx="8745863" cy="5682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5025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Classes</a:t>
            </a:r>
            <a:r>
              <a:rPr lang="en-US" altLang="zh-CN" sz="2500" b="1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450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15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prevents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inheritance.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features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ea typeface="Calibri"/>
              </a:rPr>
              <a:t>f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ollows:</a:t>
            </a:r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marL="0" indent="376427">
              <a:lnSpc>
                <a:spcPct val="100000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can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be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declared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by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preceding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with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</a:t>
            </a:r>
            <a:r>
              <a:rPr lang="en-US" altLang="zh-CN" sz="1600" spc="-44" dirty="0">
                <a:solidFill>
                  <a:srgbClr val="FEFEFE"/>
                </a:solidFill>
                <a:latin typeface="Calibri"/>
                <a:cs typeface="Calibri"/>
              </a:rPr>
              <a:t>   </a:t>
            </a:r>
            <a:r>
              <a:rPr lang="en-US" altLang="zh-CN" sz="1600" dirty="0">
                <a:solidFill>
                  <a:srgbClr val="FEFEFE"/>
                </a:solidFill>
                <a:latin typeface="Courier New"/>
                <a:ea typeface="Courier New"/>
              </a:rPr>
              <a:t>sealed</a:t>
            </a:r>
            <a:r>
              <a:rPr lang="en-US" altLang="zh-CN" sz="1600" spc="-125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1800" dirty="0">
                <a:solidFill>
                  <a:srgbClr val="FEFEFE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9"/>
              </a:lnSpc>
            </a:pPr>
            <a:endParaRPr lang="en-US" dirty="0" smtClean="0"/>
          </a:p>
          <a:p>
            <a:pPr marL="0" indent="376427">
              <a:lnSpc>
                <a:spcPct val="100000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-6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ourier New"/>
                <a:ea typeface="Courier New"/>
              </a:rPr>
              <a:t>sealed</a:t>
            </a:r>
            <a:r>
              <a:rPr lang="en-US" altLang="zh-CN" sz="1600" spc="-170" dirty="0">
                <a:solidFill>
                  <a:srgbClr val="FEFEFE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keyword</a:t>
            </a:r>
            <a:r>
              <a:rPr lang="en-US" altLang="zh-CN" sz="1600" spc="-6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prevents</a:t>
            </a:r>
            <a:r>
              <a:rPr lang="en-US" altLang="zh-CN" sz="1600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600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6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600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being</a:t>
            </a:r>
            <a:r>
              <a:rPr lang="en-US" altLang="zh-CN" sz="1600" spc="-6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inherited</a:t>
            </a:r>
            <a:r>
              <a:rPr lang="en-US" altLang="zh-CN" sz="1600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by</a:t>
            </a:r>
            <a:r>
              <a:rPr lang="en-US" altLang="zh-CN" sz="1600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any</a:t>
            </a:r>
            <a:r>
              <a:rPr lang="en-US" altLang="zh-CN" sz="1600" spc="-6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other</a:t>
            </a:r>
            <a:r>
              <a:rPr lang="en-US" altLang="zh-CN" sz="1600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marL="376427" hangingPunct="0">
              <a:lnSpc>
                <a:spcPct val="95833"/>
              </a:lnSpc>
            </a:pP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cannot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be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as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it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cannot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 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inhrited</a:t>
            </a:r>
            <a:r>
              <a:rPr lang="en-US" altLang="zh-CN" sz="1600" spc="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by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any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other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class.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If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6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600" spc="20" dirty="0">
                <a:solidFill>
                  <a:srgbClr val="FEFEFE"/>
                </a:solidFill>
                <a:latin typeface="Calibri"/>
                <a:ea typeface="Calibri"/>
              </a:rPr>
              <a:t>tries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25" dirty="0">
                <a:solidFill>
                  <a:srgbClr val="FEFEFE"/>
                </a:solidFill>
                <a:latin typeface="Calibri"/>
                <a:ea typeface="Calibri"/>
              </a:rPr>
              <a:t>derive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4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25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25" dirty="0">
                <a:solidFill>
                  <a:srgbClr val="FEFEFE"/>
                </a:solidFill>
                <a:latin typeface="Calibri"/>
                <a:ea typeface="Calibri"/>
              </a:rPr>
              <a:t>class,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3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6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25" dirty="0">
                <a:solidFill>
                  <a:srgbClr val="FEFEFE"/>
                </a:solidFill>
                <a:latin typeface="Calibri"/>
                <a:ea typeface="Calibri"/>
              </a:rPr>
              <a:t>compiler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ea typeface="Calibri"/>
              </a:rPr>
              <a:t>geneas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600" spc="34" dirty="0">
                <a:solidFill>
                  <a:srgbClr val="FEFEFE"/>
                </a:solidFill>
                <a:latin typeface="Calibri"/>
                <a:ea typeface="Calibri"/>
              </a:rPr>
              <a:t>an</a:t>
            </a:r>
            <a:r>
              <a:rPr lang="en-US" altLang="zh-CN" sz="1600" spc="15" dirty="0">
                <a:solidFill>
                  <a:srgbClr val="FEFEFE"/>
                </a:solidFill>
                <a:latin typeface="Calibri"/>
                <a:cs typeface="Calibri"/>
              </a:rPr>
              <a:t>   </a:t>
            </a:r>
            <a:r>
              <a:rPr lang="en-US" altLang="zh-CN" sz="1600" spc="20" dirty="0">
                <a:solidFill>
                  <a:srgbClr val="FEFEFE"/>
                </a:solidFill>
                <a:latin typeface="Calibri"/>
                <a:ea typeface="Calibri"/>
              </a:rPr>
              <a:t>rror.</a:t>
            </a:r>
          </a:p>
          <a:p>
            <a:pPr>
              <a:lnSpc>
                <a:spcPts val="15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spc="34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declare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5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saled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class:</a:t>
            </a:r>
          </a:p>
          <a:p>
            <a:pPr>
              <a:lnSpc>
                <a:spcPts val="1035"/>
              </a:lnSpc>
            </a:pPr>
            <a:endParaRPr lang="en-US" dirty="0" smtClean="0"/>
          </a:p>
          <a:p>
            <a:pPr marL="0" indent="712622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225"/>
              </a:lnSpc>
            </a:pPr>
            <a:endParaRPr lang="en-US" dirty="0" smtClean="0"/>
          </a:p>
          <a:p>
            <a:pPr marL="0" indent="462076">
              <a:lnSpc>
                <a:spcPct val="100000"/>
              </a:lnSpc>
            </a:pPr>
            <a:r>
              <a:rPr lang="en-US" altLang="zh-CN" sz="1800" spc="-5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800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-5" dirty="0">
                <a:solidFill>
                  <a:srgbClr val="000000"/>
                </a:solidFill>
                <a:latin typeface="Courier New"/>
                <a:ea typeface="Courier New"/>
              </a:rPr>
              <a:t>class&lt;ClassName&gt;</a:t>
            </a:r>
          </a:p>
          <a:p>
            <a:pPr marL="0" indent="462076">
              <a:lnSpc>
                <a:spcPct val="100000"/>
              </a:lnSpc>
            </a:pPr>
            <a:r>
              <a:rPr lang="en-US" altLang="zh-CN" sz="18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462076" hangingPunct="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//body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800" spc="-1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939"/>
              </a:lnSpc>
            </a:pPr>
            <a:endParaRPr lang="en-US" dirty="0" smtClean="0"/>
          </a:p>
          <a:p>
            <a:pPr marL="0" indent="400811">
              <a:lnSpc>
                <a:spcPct val="100000"/>
              </a:lnSpc>
            </a:pP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whe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re,</a:t>
            </a:r>
          </a:p>
          <a:p>
            <a:pPr marL="0" indent="457504">
              <a:lnSpc>
                <a:spcPct val="100000"/>
              </a:lnSpc>
              <a:spcBef>
                <a:spcPts val="229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179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keywd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prevent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being</a:t>
            </a:r>
            <a:r>
              <a:rPr lang="en-US" altLang="zh-CN" sz="1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inherited.</a:t>
            </a:r>
          </a:p>
          <a:p>
            <a:pPr marL="0" indent="457504">
              <a:lnSpc>
                <a:spcPct val="100000"/>
              </a:lnSpc>
              <a:spcBef>
                <a:spcPts val="334"/>
              </a:spcBef>
            </a:pPr>
            <a:r>
              <a:rPr lang="en-US" altLang="zh-CN" sz="7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700" spc="25" dirty="0">
                <a:solidFill>
                  <a:srgbClr val="006565"/>
                </a:solidFill>
                <a:latin typeface="Wingdings"/>
                <a:cs typeface="Wingdings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ClassName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needs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sealed.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4"/>
          <p:cNvSpPr txBox="1"/>
          <p:nvPr/>
        </p:nvSpPr>
        <p:spPr>
          <a:xfrm>
            <a:off x="396240" y="393445"/>
            <a:ext cx="8669663" cy="2835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93864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Definition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Inheritance</a:t>
            </a:r>
            <a:r>
              <a:rPr lang="en-US" altLang="zh-CN" sz="2500" b="1" spc="-8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2-2</a:t>
            </a:r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>
              <a:lnSpc>
                <a:spcPct val="100833"/>
              </a:lnSpc>
            </a:pP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Exa</a:t>
            </a:r>
            <a:r>
              <a:rPr lang="en-US" altLang="zh-CN" sz="2000" spc="50" dirty="0">
                <a:solidFill>
                  <a:srgbClr val="FEFEFE"/>
                </a:solidFill>
                <a:latin typeface="Times New Roman"/>
                <a:ea typeface="Times New Roman"/>
              </a:rPr>
              <a:t>mple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342900" indent="-342900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-8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Consider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Vehicle</a:t>
            </a:r>
            <a:r>
              <a:rPr lang="en-US" altLang="zh-CN" sz="2200" b="1" spc="-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variable</a:t>
            </a:r>
            <a:r>
              <a:rPr lang="en-US" altLang="zh-CN" sz="22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color</a:t>
            </a:r>
            <a:r>
              <a:rPr lang="en-US" altLang="zh-CN" sz="2200" b="1" spc="-3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200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2200" spc="-1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Speed()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530"/>
              </a:lnSpc>
            </a:pPr>
            <a:endParaRPr lang="en-US" dirty="0" smtClean="0"/>
          </a:p>
          <a:p>
            <a:pPr marL="342900" indent="-342900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-6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members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Vehicle</a:t>
            </a:r>
            <a:r>
              <a:rPr lang="en-US" altLang="zh-CN" sz="2200" b="1" spc="-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TwoWheelerVehicle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FourWheelerVehicle</a:t>
            </a:r>
            <a:r>
              <a:rPr lang="en-US" altLang="zh-CN" sz="2200" b="1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</a:p>
          <a:p>
            <a:pPr>
              <a:lnSpc>
                <a:spcPts val="6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5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illustrates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74"/>
          <p:cNvSpPr txBox="1"/>
          <p:nvPr/>
        </p:nvSpPr>
        <p:spPr>
          <a:xfrm>
            <a:off x="320040" y="388619"/>
            <a:ext cx="8745863" cy="5896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5025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Classes</a:t>
            </a:r>
            <a:r>
              <a:rPr lang="en-US" altLang="zh-CN" sz="2500" b="1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>
              <a:lnSpc>
                <a:spcPts val="515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15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generate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compiler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-5" dirty="0">
                <a:solidFill>
                  <a:srgbClr val="000000"/>
                </a:solidFill>
                <a:latin typeface="Calibri"/>
                <a:ea typeface="Calibri"/>
              </a:rPr>
              <a:t>error: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 indent="668426">
              <a:lnSpc>
                <a:spcPct val="100833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100" spc="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686104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1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Quantity;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100" spc="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Cost;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100000"/>
              </a:lnSpc>
            </a:pPr>
            <a:r>
              <a:rPr lang="en-US" altLang="zh-CN" sz="1100" spc="6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100" spc="-32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spc="64" dirty="0">
                <a:solidFill>
                  <a:srgbClr val="000000"/>
                </a:solidFill>
                <a:latin typeface="Courier New"/>
                <a:ea typeface="Courier New"/>
              </a:rPr>
              <a:t>Goods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800404" hangingPunct="0">
              <a:lnSpc>
                <a:spcPct val="9958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Main(string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[]</a:t>
            </a:r>
            <a:r>
              <a:rPr lang="en-US" altLang="zh-CN" sz="1100" spc="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143254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objProduct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1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Product();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objProduct.Quantity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50;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objProduct.Cost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100" spc="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75;</a:t>
            </a:r>
          </a:p>
          <a:p>
            <a:pPr marL="1143254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Console.WriteLine(“Quantity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objProduct.</a:t>
            </a:r>
            <a:r>
              <a:rPr lang="en-US" altLang="zh-CN" sz="1100" spc="1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Quantity);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Console.WriteLine(“Cost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the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Product: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100" spc="13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objProduct.Cost);</a:t>
            </a:r>
          </a:p>
          <a:p>
            <a:pPr marL="0" indent="800404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Pen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1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1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103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457504">
              <a:lnSpc>
                <a:spcPct val="100000"/>
              </a:lnSpc>
              <a:spcBef>
                <a:spcPts val="275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-2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1600" b="1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60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6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variables.</a:t>
            </a:r>
          </a:p>
          <a:p>
            <a:pPr marL="744016" indent="-286511" hangingPunct="0">
              <a:lnSpc>
                <a:spcPct val="99583"/>
              </a:lnSpc>
              <a:spcBef>
                <a:spcPts val="384"/>
              </a:spcBef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-6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Goods</a:t>
            </a:r>
            <a:r>
              <a:rPr lang="en-US" altLang="zh-CN" sz="1600" b="1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contains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instance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1600" b="1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uses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dot</a:t>
            </a:r>
            <a:r>
              <a:rPr lang="en-US" altLang="zh-CN"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(.)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operator</a:t>
            </a:r>
            <a:r>
              <a:rPr lang="en-US" altLang="zh-CN" sz="16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invoke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16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78"/>
          <p:cNvSpPr txBox="1"/>
          <p:nvPr/>
        </p:nvSpPr>
        <p:spPr>
          <a:xfrm>
            <a:off x="320040" y="396493"/>
            <a:ext cx="8745863" cy="11670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51778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Classes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 marL="342900" indent="-342900" hangingPunct="0">
              <a:lnSpc>
                <a:spcPct val="105416"/>
              </a:lnSpc>
              <a:spcBef>
                <a:spcPts val="104"/>
              </a:spcBef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Pen</a:t>
            </a:r>
            <a:r>
              <a:rPr lang="en-US" altLang="zh-CN" sz="2400" b="1" spc="-1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tries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Product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compiler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generates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error,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shown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figure: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82"/>
          <p:cNvSpPr txBox="1"/>
          <p:nvPr/>
        </p:nvSpPr>
        <p:spPr>
          <a:xfrm>
            <a:off x="320040" y="393445"/>
            <a:ext cx="8747388" cy="4019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348604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Purpose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spc="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Classes</a:t>
            </a:r>
          </a:p>
          <a:p>
            <a:pPr marL="342900" indent="-342900" hangingPunct="0">
              <a:lnSpc>
                <a:spcPct val="104583"/>
              </a:lnSpc>
              <a:spcBef>
                <a:spcPts val="139"/>
              </a:spcBef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6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Consider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named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SystemInformation</a:t>
            </a:r>
            <a:r>
              <a:rPr lang="en-US" altLang="zh-CN" sz="2400" b="1" spc="-18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critical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affect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working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operating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system.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4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might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want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any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third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party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SystemInformation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24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24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methods,</a:t>
            </a:r>
            <a:r>
              <a:rPr lang="en-US" altLang="zh-CN" sz="24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thus,</a:t>
            </a:r>
            <a:r>
              <a:rPr lang="en-US" altLang="zh-CN" sz="24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causing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security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copyright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issues.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342900" indent="-342900" hangingPunct="0">
              <a:lnSpc>
                <a:spcPct val="10458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17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Here,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declare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SystemInformation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prevent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any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change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methods.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86"/>
          <p:cNvSpPr txBox="1"/>
          <p:nvPr/>
        </p:nvSpPr>
        <p:spPr>
          <a:xfrm>
            <a:off x="396240" y="393445"/>
            <a:ext cx="8668349" cy="2722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261859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Gu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idelines</a:t>
            </a:r>
          </a:p>
          <a:p>
            <a:pPr>
              <a:lnSpc>
                <a:spcPts val="184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restricted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cannot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400" spc="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where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list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depicts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conditions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marked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sealed:</a:t>
            </a:r>
          </a:p>
          <a:p>
            <a:pPr>
              <a:lnSpc>
                <a:spcPts val="759"/>
              </a:lnSpc>
            </a:pPr>
            <a:endParaRPr lang="en-US" dirty="0" smtClean="0"/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4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If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might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result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unexpected</a:t>
            </a:r>
            <a:r>
              <a:rPr lang="en-US" altLang="zh-CN" sz="20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functioning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59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want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prevent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third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party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modifying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your</a:t>
            </a:r>
            <a:r>
              <a:rPr lang="en-US" altLang="zh-CN" sz="20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</p:txBody>
      </p:sp>
      <p:sp>
        <p:nvSpPr>
          <p:cNvPr id="187" name="TextBox 18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90"/>
          <p:cNvSpPr txBox="1"/>
          <p:nvPr/>
        </p:nvSpPr>
        <p:spPr>
          <a:xfrm>
            <a:off x="396240" y="390398"/>
            <a:ext cx="8640706" cy="5674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00735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8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800" spc="34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cannot</a:t>
            </a:r>
            <a:r>
              <a:rPr lang="en-US" altLang="zh-CN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any</a:t>
            </a:r>
            <a:r>
              <a:rPr lang="en-US" altLang="zh-CN" sz="16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other</a:t>
            </a:r>
            <a:r>
              <a:rPr lang="en-US" altLang="zh-CN" sz="1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 indent="964438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C#,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cannot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sealed.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979042" hangingPunct="0">
              <a:lnSpc>
                <a:spcPct val="95416"/>
              </a:lnSpc>
              <a:tabLst>
                <a:tab pos="5426043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overrides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variabl,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proprty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event,</a:t>
            </a:r>
            <a:r>
              <a:rPr lang="en-US" altLang="zh-CN" sz="1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r>
              <a:rPr lang="en-US" altLang="zh-CN" sz="140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1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method,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variable,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property,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event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declared</a:t>
            </a:r>
            <a:r>
              <a:rPr lang="en-US" altLang="zh-CN" sz="1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ea typeface="Calibri"/>
              </a:rPr>
              <a:t>a	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ea typeface="Calibri"/>
              </a:rPr>
              <a:t>ealed.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00"/>
              </a:lnSpc>
            </a:pPr>
            <a:endParaRPr lang="en-US" dirty="0" smtClean="0"/>
          </a:p>
          <a:p>
            <a:pPr marL="0" indent="957960">
              <a:lnSpc>
                <a:spcPct val="100000"/>
              </a:lnSpc>
            </a:pPr>
            <a:r>
              <a:rPr lang="en-US" altLang="zh-CN" sz="1400" spc="20" dirty="0">
                <a:solidFill>
                  <a:srgbClr val="000000"/>
                </a:solidFill>
                <a:latin typeface="Calibri"/>
                <a:ea typeface="Calibri"/>
              </a:rPr>
              <a:t>Sealing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1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prevents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fom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futhr</a:t>
            </a:r>
            <a:r>
              <a:rPr lang="en-US" altLang="zh-CN" sz="1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0" dirty="0">
                <a:solidFill>
                  <a:srgbClr val="000000"/>
                </a:solidFill>
                <a:latin typeface="Calibri"/>
                <a:ea typeface="Calibri"/>
              </a:rPr>
              <a:t>overriding.</a:t>
            </a:r>
          </a:p>
          <a:p>
            <a:pPr>
              <a:lnSpc>
                <a:spcPts val="1489"/>
              </a:lnSpc>
            </a:pPr>
            <a:endParaRPr lang="en-US" dirty="0" smtClean="0"/>
          </a:p>
          <a:p>
            <a:pPr marL="966470" hangingPunct="0">
              <a:lnSpc>
                <a:spcPct val="95833"/>
              </a:lnSpc>
            </a:pP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4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prcdig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keyword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3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400" spc="25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400" spc="-15" dirty="0">
                <a:solidFill>
                  <a:srgbClr val="000000"/>
                </a:solidFill>
                <a:latin typeface="Calibri"/>
                <a:ea typeface="Calibri"/>
              </a:rPr>
              <a:t>key</a:t>
            </a:r>
            <a:r>
              <a:rPr lang="en-US" altLang="zh-CN" sz="1400" spc="-10" dirty="0">
                <a:solidFill>
                  <a:srgbClr val="000000"/>
                </a:solidFill>
                <a:latin typeface="Calibri"/>
                <a:ea typeface="Calibri"/>
              </a:rPr>
              <a:t>word.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8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800" spc="15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syntax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declare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6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6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sealed:</a:t>
            </a:r>
          </a:p>
          <a:p>
            <a:pPr>
              <a:lnSpc>
                <a:spcPts val="534"/>
              </a:lnSpc>
            </a:pPr>
            <a:endParaRPr lang="en-US" dirty="0" smtClean="0"/>
          </a:p>
          <a:p>
            <a:pPr marL="0" indent="712622">
              <a:lnSpc>
                <a:spcPct val="100416"/>
              </a:lnSpc>
            </a:pPr>
            <a:r>
              <a:rPr lang="en-US" altLang="zh-CN" sz="2000" spc="65" dirty="0">
                <a:solidFill>
                  <a:srgbClr val="FEFEFE"/>
                </a:solidFill>
                <a:latin typeface="Times New Roman"/>
                <a:ea typeface="Times New Roman"/>
              </a:rPr>
              <a:t>Syn</a:t>
            </a: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tax</a:t>
            </a:r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462076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800" spc="2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800" spc="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&lt;rturn_type&gt;</a:t>
            </a:r>
            <a:r>
              <a:rPr lang="en-US" altLang="zh-CN" sz="1800" spc="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&lt;MethodName&gt;{}</a:t>
            </a:r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 indent="34290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Calibri"/>
                <a:ea typeface="Calibri"/>
              </a:rPr>
              <a:t>wher</a:t>
            </a:r>
            <a:r>
              <a:rPr lang="en-US" altLang="zh-CN" sz="1600" spc="-5" dirty="0">
                <a:solidFill>
                  <a:srgbClr val="000000"/>
                </a:solidFill>
                <a:latin typeface="Calibri"/>
                <a:ea typeface="Calibri"/>
              </a:rPr>
              <a:t>e,</a:t>
            </a:r>
          </a:p>
          <a:p>
            <a:pPr>
              <a:lnSpc>
                <a:spcPts val="156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700" spc="55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39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700" spc="5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44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1140256" y="5482437"/>
            <a:ext cx="6678255" cy="254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return_type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returned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1140256" y="5848730"/>
            <a:ext cx="5600192" cy="254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MethodName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Specifies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96"/>
          <p:cNvSpPr txBox="1"/>
          <p:nvPr/>
        </p:nvSpPr>
        <p:spPr>
          <a:xfrm>
            <a:off x="320040" y="388619"/>
            <a:ext cx="8707763" cy="6060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074409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 marL="0">
              <a:lnSpc>
                <a:spcPct val="100000"/>
              </a:lnSpc>
              <a:spcBef>
                <a:spcPts val="329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declares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000" spc="-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sealed: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457504" hangingPunct="0">
              <a:lnSpc>
                <a:spcPct val="100000"/>
              </a:lnSpc>
            </a:pPr>
            <a:r>
              <a:rPr lang="en-US" altLang="zh-CN" sz="1000" spc="50" dirty="0">
                <a:solidFill>
                  <a:srgbClr val="000000"/>
                </a:solidFill>
                <a:latin typeface="Courier New"/>
                <a:ea typeface="Courier New"/>
              </a:rPr>
              <a:t>using</a:t>
            </a:r>
            <a:r>
              <a:rPr lang="en-US" altLang="zh-CN" sz="1000" spc="-29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50" dirty="0">
                <a:solidFill>
                  <a:srgbClr val="000000"/>
                </a:solidFill>
                <a:latin typeface="Courier New"/>
                <a:ea typeface="Courier New"/>
              </a:rPr>
              <a:t>System;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-2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ea typeface="Courier New"/>
              </a:rPr>
              <a:t>ITSystem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(“The</a:t>
            </a:r>
            <a:r>
              <a:rPr lang="en-US" altLang="zh-CN" sz="10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system</a:t>
            </a:r>
            <a:r>
              <a:rPr lang="en-US" altLang="zh-CN" sz="1000" spc="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should</a:t>
            </a:r>
            <a:r>
              <a:rPr lang="en-US" altLang="zh-CN" sz="10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be</a:t>
            </a:r>
            <a:r>
              <a:rPr lang="en-US" altLang="zh-CN" sz="10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handled</a:t>
            </a:r>
            <a:r>
              <a:rPr lang="en-US" altLang="zh-CN" sz="1000" spc="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carfully”);</a:t>
            </a:r>
          </a:p>
          <a:p>
            <a:pPr marL="0" indent="6861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CompanySystem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0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ITSystem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(“The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system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information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con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fidential”);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(“This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information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should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not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ove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rridden”);</a:t>
            </a:r>
          </a:p>
          <a:p>
            <a:pPr marL="0" indent="6861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457504" hangingPunct="0">
              <a:lnSpc>
                <a:spcPct val="100000"/>
              </a:lnSpc>
            </a:pPr>
            <a:r>
              <a:rPr lang="en-US" altLang="zh-CN" sz="1000" spc="34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34" dirty="0">
                <a:solidFill>
                  <a:srgbClr val="000000"/>
                </a:solidFill>
                <a:latin typeface="Courier New"/>
                <a:ea typeface="Courier New"/>
              </a:rPr>
              <a:t>SealedSystem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000" spc="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34" dirty="0">
                <a:solidFill>
                  <a:srgbClr val="000000"/>
                </a:solidFill>
                <a:latin typeface="Courier New"/>
                <a:ea typeface="Courier New"/>
              </a:rPr>
              <a:t>CompanySysm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20" dirty="0">
                <a:solidFill>
                  <a:srgbClr val="000000"/>
                </a:solidFill>
                <a:latin typeface="Courier New"/>
                <a:ea typeface="Courier New"/>
              </a:rPr>
              <a:t>Prin()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90854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(“This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statement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won’t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get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exe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cuted”);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Main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(string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[]</a:t>
            </a:r>
            <a:r>
              <a:rPr lang="en-US" altLang="zh-CN" sz="1000" spc="-2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908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SealedSystem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bjSealed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SealedSystem();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objSealed.Print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</a:p>
          <a:p>
            <a:pPr marL="0" indent="9147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00"/>
          <p:cNvSpPr txBox="1"/>
          <p:nvPr/>
        </p:nvSpPr>
        <p:spPr>
          <a:xfrm>
            <a:off x="320040" y="934644"/>
            <a:ext cx="151291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5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726948" y="390398"/>
            <a:ext cx="8338701" cy="3325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705221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Sealed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2500" b="1" spc="-3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4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0" indent="50596">
              <a:lnSpc>
                <a:spcPct val="100000"/>
              </a:lnSpc>
              <a:spcBef>
                <a:spcPts val="284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9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ITSystem</a:t>
            </a:r>
            <a:r>
              <a:rPr lang="en-US" altLang="zh-CN" sz="1800" b="1" spc="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function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 indent="50596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20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CompanySystem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8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ITSystem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 indent="50596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14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overrides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337108" indent="-286511" hangingPunct="0">
              <a:lnSpc>
                <a:spcPct val="104583"/>
              </a:lnSpc>
              <a:spcBef>
                <a:spcPts val="304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2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sealed</a:t>
            </a:r>
            <a:r>
              <a:rPr lang="en-US" altLang="zh-CN" sz="18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keyword,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prevents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further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8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 marL="0" indent="50596">
              <a:lnSpc>
                <a:spcPct val="100000"/>
              </a:lnSpc>
              <a:spcBef>
                <a:spcPts val="359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8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SealedSystem</a:t>
            </a:r>
            <a:r>
              <a:rPr lang="en-US" altLang="zh-CN" sz="1800" b="1" spc="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CompanySystem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337108" indent="-286511" hangingPunct="0">
              <a:lnSpc>
                <a:spcPct val="103750"/>
              </a:lnSpc>
              <a:spcBef>
                <a:spcPts val="359"/>
              </a:spcBef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-2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When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SealedSystem</a:t>
            </a:r>
            <a:r>
              <a:rPr lang="en-US" altLang="zh-CN" sz="1800" b="1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r>
              <a:rPr lang="en-US" altLang="zh-CN" sz="20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Courier New"/>
                <a:ea typeface="Courier New"/>
              </a:rPr>
              <a:t>Print()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compiler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generates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error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shown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figure:</a:t>
            </a:r>
          </a:p>
        </p:txBody>
      </p:sp>
      <p:sp>
        <p:nvSpPr>
          <p:cNvPr id="202" name="TextBox 202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05"/>
          <p:cNvSpPr txBox="1"/>
          <p:nvPr/>
        </p:nvSpPr>
        <p:spPr>
          <a:xfrm>
            <a:off x="320040" y="396493"/>
            <a:ext cx="8744407" cy="4126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824217">
              <a:lnSpc>
                <a:spcPct val="100000"/>
              </a:lnSpc>
            </a:pPr>
            <a:r>
              <a:rPr lang="en-US" altLang="zh-CN" sz="2500" b="1" spc="-10" dirty="0">
                <a:solidFill>
                  <a:srgbClr val="FEFEFE"/>
                </a:solidFill>
                <a:latin typeface="Calibri"/>
                <a:ea typeface="Calibri"/>
              </a:rPr>
              <a:t>Polymo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rphism</a:t>
            </a:r>
          </a:p>
          <a:p>
            <a:pPr marL="0">
              <a:lnSpc>
                <a:spcPct val="100000"/>
              </a:lnSpc>
              <a:spcBef>
                <a:spcPts val="359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3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ability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entity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behave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differently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situations.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2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Greek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words,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namely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Poly</a:t>
            </a:r>
            <a:r>
              <a:rPr lang="en-US" altLang="zh-CN" sz="18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alibri"/>
                <a:ea typeface="Calibri"/>
              </a:rPr>
              <a:t>Morphos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meaning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forms.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means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multiple</a:t>
            </a:r>
            <a:r>
              <a:rPr lang="en-US" altLang="zh-CN" sz="18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forms.</a:t>
            </a:r>
          </a:p>
          <a:p>
            <a:pPr>
              <a:lnSpc>
                <a:spcPts val="62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2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have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but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signatures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perform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basic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operation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but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8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ways:</a:t>
            </a:r>
          </a:p>
          <a:p>
            <a:pPr>
              <a:lnSpc>
                <a:spcPts val="41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204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Area(float</a:t>
            </a:r>
            <a:r>
              <a:rPr lang="en-US" altLang="zh-CN" sz="1800" spc="2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radius)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9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900" spc="8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Area(float</a:t>
            </a:r>
            <a:r>
              <a:rPr lang="en-US" altLang="zh-CN" sz="1800" spc="1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base,</a:t>
            </a:r>
            <a:r>
              <a:rPr lang="en-US" altLang="zh-CN" sz="1800" spc="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float</a:t>
            </a:r>
            <a:r>
              <a:rPr lang="en-US" altLang="zh-CN" sz="1800" spc="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height)</a:t>
            </a:r>
          </a:p>
          <a:p>
            <a:pPr>
              <a:lnSpc>
                <a:spcPts val="5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3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calculate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area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circle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triangle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taking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8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parameters</a:t>
            </a:r>
          </a:p>
          <a:p>
            <a:pPr marL="0" indent="342900">
              <a:lnSpc>
                <a:spcPct val="10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8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formulae.</a:t>
            </a:r>
          </a:p>
          <a:p>
            <a:pPr marL="0" indent="615086">
              <a:lnSpc>
                <a:spcPct val="100416"/>
              </a:lnSpc>
            </a:pP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Ex</a:t>
            </a:r>
            <a:r>
              <a:rPr lang="en-US" altLang="zh-CN" sz="2000" spc="50" dirty="0">
                <a:solidFill>
                  <a:srgbClr val="FEFEFE"/>
                </a:solidFill>
                <a:latin typeface="Times New Roman"/>
                <a:ea typeface="Times New Roman"/>
              </a:rPr>
              <a:t>ample</a:t>
            </a:r>
          </a:p>
          <a:p>
            <a:pPr>
              <a:lnSpc>
                <a:spcPts val="914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3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function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differently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based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on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parameters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their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data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types.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polymorphism: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10"/>
          <p:cNvSpPr txBox="1"/>
          <p:nvPr/>
        </p:nvSpPr>
        <p:spPr>
          <a:xfrm>
            <a:off x="320040" y="390398"/>
            <a:ext cx="8745608" cy="56777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116700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Implementation</a:t>
            </a:r>
            <a:r>
              <a:rPr lang="en-US" altLang="zh-CN" sz="2500" b="1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-3</a:t>
            </a:r>
          </a:p>
          <a:p>
            <a:pPr>
              <a:lnSpc>
                <a:spcPts val="53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10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implemented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through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overloading</a:t>
            </a:r>
            <a:r>
              <a:rPr lang="en-US" altLang="zh-CN" sz="20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0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overriding.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0"/>
              </a:lnSpc>
            </a:pPr>
            <a:endParaRPr lang="en-US" dirty="0" smtClean="0"/>
          </a:p>
          <a:p>
            <a:pPr marL="1031113" hangingPunct="0">
              <a:lnSpc>
                <a:spcPct val="95416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You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can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create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multiple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with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same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name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or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different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classes</a:t>
            </a:r>
            <a:r>
              <a:rPr lang="en-US" altLang="zh-CN" sz="14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having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different</a:t>
            </a:r>
            <a:r>
              <a:rPr lang="en-US" altLang="zh-CN" sz="14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body</a:t>
            </a:r>
            <a:r>
              <a:rPr lang="en-US" altLang="zh-CN" sz="14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or</a:t>
            </a:r>
            <a:r>
              <a:rPr lang="en-US" altLang="zh-CN" sz="1400" spc="-4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different</a:t>
            </a:r>
            <a:r>
              <a:rPr lang="en-US" altLang="zh-CN" sz="1400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signatures.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1043304" hangingPunct="0">
              <a:lnSpc>
                <a:spcPct val="95833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having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same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name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but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different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signatures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are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referred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as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overloaded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methods.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same</a:t>
            </a:r>
            <a:r>
              <a:rPr lang="en-US" altLang="zh-CN" sz="14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performs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same</a:t>
            </a:r>
            <a:r>
              <a:rPr lang="en-US" altLang="zh-CN" sz="14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function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on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different</a:t>
            </a:r>
            <a:r>
              <a:rPr lang="en-US" altLang="zh-CN" sz="1400" spc="-2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values.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5"/>
              </a:lnSpc>
            </a:pPr>
            <a:endParaRPr lang="en-US" dirty="0" smtClean="0"/>
          </a:p>
          <a:p>
            <a:pPr marL="1030223" hangingPunct="0">
              <a:lnSpc>
                <a:spcPct val="95833"/>
              </a:lnSpc>
            </a:pP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Methods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inherited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from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base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modified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within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6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derived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class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are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referred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as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overridden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methods.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Only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body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of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method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changes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in</a:t>
            </a:r>
            <a:r>
              <a:rPr lang="en-US" altLang="zh-CN" sz="1400" spc="-1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order</a:t>
            </a:r>
            <a:r>
              <a:rPr lang="en-US" altLang="zh-CN" sz="1400" spc="-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function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according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to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the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required</a:t>
            </a:r>
            <a:r>
              <a:rPr lang="en-US" altLang="zh-CN" sz="1400" spc="-1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400" dirty="0">
                <a:solidFill>
                  <a:srgbClr val="FEFEFE"/>
                </a:solidFill>
                <a:latin typeface="Calibri"/>
                <a:ea typeface="Calibri"/>
              </a:rPr>
              <a:t>output.</a:t>
            </a:r>
          </a:p>
          <a:p>
            <a:pPr>
              <a:lnSpc>
                <a:spcPts val="950"/>
              </a:lnSpc>
            </a:pPr>
            <a:endParaRPr lang="en-US" dirty="0" smtClean="0"/>
          </a:p>
          <a:p>
            <a:pPr marL="0" indent="1300971">
              <a:lnSpc>
                <a:spcPct val="100000"/>
              </a:lnSpc>
            </a:pPr>
            <a:endParaRPr lang="en-US" altLang="zh-CN" sz="3400" spc="1885" dirty="0">
              <a:solidFill>
                <a:srgbClr val="C1C1C1"/>
              </a:solidFill>
              <a:latin typeface="Arial"/>
              <a:ea typeface="Arial"/>
            </a:endParaRPr>
          </a:p>
        </p:txBody>
      </p:sp>
      <p:sp>
        <p:nvSpPr>
          <p:cNvPr id="211" name="TextBox 21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14"/>
          <p:cNvSpPr txBox="1"/>
          <p:nvPr/>
        </p:nvSpPr>
        <p:spPr>
          <a:xfrm>
            <a:off x="320040" y="390398"/>
            <a:ext cx="8745608" cy="5865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116700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Implementation</a:t>
            </a:r>
            <a:r>
              <a:rPr lang="en-US" altLang="zh-CN" sz="2500" b="1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-3</a:t>
            </a:r>
          </a:p>
          <a:p>
            <a:pPr>
              <a:lnSpc>
                <a:spcPts val="4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spc="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implementation: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0"/>
              </a:lnSpc>
            </a:pPr>
            <a:endParaRPr lang="en-US" dirty="0" smtClean="0"/>
          </a:p>
          <a:p>
            <a:pPr marL="0" indent="2350642">
              <a:lnSpc>
                <a:spcPct val="1000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Arial"/>
                <a:ea typeface="Arial"/>
              </a:rPr>
              <a:t>Figur</a:t>
            </a:r>
            <a:r>
              <a:rPr lang="en-US" altLang="zh-CN" sz="1800" b="1" spc="125" dirty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altLang="zh-CN" sz="1800" b="1" dirty="0">
                <a:solidFill>
                  <a:srgbClr val="000000"/>
                </a:solidFill>
                <a:latin typeface="Arial"/>
                <a:ea typeface="Arial"/>
              </a:rPr>
              <a:t>7.11:</a:t>
            </a:r>
            <a:r>
              <a:rPr lang="en-US" altLang="zh-CN" sz="1800" b="1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Arial"/>
                <a:ea typeface="Arial"/>
              </a:rPr>
              <a:t>Implementation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8"/>
          <p:cNvSpPr txBox="1"/>
          <p:nvPr/>
        </p:nvSpPr>
        <p:spPr>
          <a:xfrm>
            <a:off x="320040" y="393445"/>
            <a:ext cx="8745863" cy="590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16432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Purpose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ea typeface="Calibri"/>
              </a:rPr>
              <a:t>1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61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purpose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reuse</a:t>
            </a:r>
            <a:r>
              <a:rPr lang="en-US" altLang="zh-CN" sz="2400" spc="1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common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among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4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without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recreating</a:t>
            </a:r>
            <a:r>
              <a:rPr lang="en-US" altLang="zh-CN"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them.</a:t>
            </a:r>
          </a:p>
          <a:p>
            <a:pPr>
              <a:lnSpc>
                <a:spcPts val="96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Reusability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enables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applications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little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or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changes.</a:t>
            </a:r>
          </a:p>
          <a:p>
            <a:pPr>
              <a:lnSpc>
                <a:spcPts val="769"/>
              </a:lnSpc>
            </a:pPr>
            <a:endParaRPr lang="en-US" dirty="0" smtClean="0"/>
          </a:p>
          <a:p>
            <a:pPr marL="0" indent="233781">
              <a:lnSpc>
                <a:spcPct val="100416"/>
              </a:lnSpc>
            </a:pP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Exam</a:t>
            </a:r>
            <a:r>
              <a:rPr lang="en-US" altLang="zh-CN" sz="2000" spc="50" dirty="0">
                <a:solidFill>
                  <a:srgbClr val="FEFEFE"/>
                </a:solidFill>
                <a:latin typeface="Times New Roman"/>
                <a:ea typeface="Times New Roman"/>
              </a:rPr>
              <a:t>ple</a:t>
            </a:r>
          </a:p>
          <a:p>
            <a:pPr>
              <a:lnSpc>
                <a:spcPts val="775"/>
              </a:lnSpc>
            </a:pPr>
            <a:endParaRPr lang="en-US" dirty="0" smtClean="0"/>
          </a:p>
          <a:p>
            <a:pPr marL="342900" indent="-342900" hangingPunct="0">
              <a:lnSpc>
                <a:spcPct val="10458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15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Consider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named</a:t>
            </a:r>
            <a:r>
              <a:rPr lang="en-US" altLang="zh-CN" sz="24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400" b="1" spc="-18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4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defines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behavior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24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animals.</a:t>
            </a:r>
          </a:p>
          <a:p>
            <a:pPr>
              <a:lnSpc>
                <a:spcPts val="505"/>
              </a:lnSpc>
            </a:pPr>
            <a:endParaRPr lang="en-US" dirty="0" smtClean="0"/>
          </a:p>
          <a:p>
            <a:pPr marL="342900" indent="-342900" hangingPunct="0">
              <a:lnSpc>
                <a:spcPct val="10083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spc="-9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If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named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Cat</a:t>
            </a:r>
            <a:r>
              <a:rPr lang="en-US" altLang="zh-CN" sz="2400" b="1" spc="-11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has</a:t>
            </a:r>
            <a:r>
              <a:rPr lang="en-US" altLang="zh-CN" sz="240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4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created,</a:t>
            </a:r>
            <a:r>
              <a:rPr lang="en-US" altLang="zh-CN" sz="24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done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based</a:t>
            </a:r>
            <a:r>
              <a:rPr lang="en-US" altLang="zh-CN" sz="2400" spc="-9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on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400" b="1" spc="-25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because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cat</a:t>
            </a:r>
            <a:r>
              <a:rPr lang="en-US" altLang="zh-CN" sz="2400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also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animal.</a:t>
            </a:r>
          </a:p>
          <a:p>
            <a:pPr>
              <a:lnSpc>
                <a:spcPts val="725"/>
              </a:lnSpc>
            </a:pPr>
            <a:endParaRPr lang="en-US" dirty="0" smtClean="0"/>
          </a:p>
          <a:p>
            <a:pPr marL="342900" indent="-342900" hangingPunct="0">
              <a:lnSpc>
                <a:spcPct val="95833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Thus,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reuse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4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previously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altLang="zh-CN" sz="2400" spc="-5" dirty="0">
                <a:solidFill>
                  <a:srgbClr val="000000"/>
                </a:solidFill>
                <a:latin typeface="Calibri"/>
                <a:ea typeface="Calibri"/>
              </a:rPr>
              <a:t>defined</a:t>
            </a:r>
            <a:r>
              <a:rPr lang="en-US" altLang="zh-CN" sz="24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18"/>
          <p:cNvSpPr txBox="1"/>
          <p:nvPr/>
        </p:nvSpPr>
        <p:spPr>
          <a:xfrm>
            <a:off x="320040" y="390398"/>
            <a:ext cx="8745608" cy="6189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116700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Implementation</a:t>
            </a:r>
            <a:r>
              <a:rPr lang="en-US" altLang="zh-CN" sz="2500" b="1" spc="1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20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-3</a:t>
            </a:r>
          </a:p>
          <a:p>
            <a:pPr>
              <a:lnSpc>
                <a:spcPts val="40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25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use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overloading</a:t>
            </a:r>
            <a:r>
              <a:rPr lang="en-US" altLang="zh-CN" sz="1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feature:</a:t>
            </a: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CalculateArea(int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len,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wide)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len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wide;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CalculateArea(double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valOne,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valTwo)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21945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0.5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valOne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0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valTwo;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9147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Main(string[]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length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10;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breadth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22;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tbase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spc="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2.5;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theight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spc="-8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1.5;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Console.WriteLine(“Area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Rectangle: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CalculateArea(length,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breadth));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Console.WriteLine(“Area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triangle: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CalculateArea(tbase,</a:t>
            </a:r>
            <a:r>
              <a:rPr lang="en-US" altLang="zh-CN" sz="10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theight));</a:t>
            </a:r>
          </a:p>
          <a:p>
            <a:pPr marL="0" indent="838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9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744016" indent="-286511" hangingPunct="0">
              <a:lnSpc>
                <a:spcPct val="95416"/>
              </a:lnSpc>
            </a:pPr>
            <a:r>
              <a:rPr lang="en-US" altLang="zh-CN" sz="8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800" spc="89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  <a:r>
              <a:rPr lang="en-US" altLang="zh-CN" sz="1600" b="1" spc="1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static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same</a:t>
            </a:r>
            <a:r>
              <a:rPr lang="en-US" altLang="zh-CN" sz="16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name,</a:t>
            </a:r>
            <a:r>
              <a:rPr lang="en-US" altLang="zh-CN" sz="16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Courier New"/>
                <a:ea typeface="Courier New"/>
              </a:rPr>
              <a:t>CalculateArea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However,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both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these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6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have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return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types</a:t>
            </a:r>
            <a:r>
              <a:rPr lang="en-US" altLang="zh-CN" sz="16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take</a:t>
            </a:r>
            <a:r>
              <a:rPr lang="en-US" altLang="zh-CN" sz="16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different</a:t>
            </a:r>
            <a:r>
              <a:rPr lang="en-US" altLang="zh-CN" sz="16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ea typeface="Calibri"/>
              </a:rPr>
              <a:t>parameters.</a:t>
            </a:r>
          </a:p>
          <a:p>
            <a:pPr>
              <a:lnSpc>
                <a:spcPts val="830"/>
              </a:lnSpc>
            </a:pPr>
            <a:endParaRPr lang="en-US" dirty="0" smtClean="0"/>
          </a:p>
          <a:p>
            <a:pPr marL="0" indent="701954">
              <a:lnSpc>
                <a:spcPct val="100416"/>
              </a:lnSpc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marL="381000" hangingPunct="0">
              <a:lnSpc>
                <a:spcPct val="12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Rectangle:</a:t>
            </a:r>
            <a:r>
              <a:rPr lang="en-US" altLang="zh-CN" sz="14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220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of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triangle:</a:t>
            </a:r>
            <a:r>
              <a:rPr lang="en-US" altLang="zh-CN" sz="1400" spc="-7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urier New"/>
                <a:ea typeface="Courier New"/>
              </a:rPr>
              <a:t>1.875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22"/>
          <p:cNvSpPr txBox="1"/>
          <p:nvPr/>
        </p:nvSpPr>
        <p:spPr>
          <a:xfrm>
            <a:off x="320040" y="396493"/>
            <a:ext cx="8745863" cy="2063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1277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Compile-time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Run-time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Polymorphism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 marL="0">
              <a:lnSpc>
                <a:spcPct val="100000"/>
              </a:lnSpc>
              <a:spcBef>
                <a:spcPts val="379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11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broadly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classified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into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categories:</a:t>
            </a:r>
          </a:p>
          <a:p>
            <a:pPr marL="0" indent="457504">
              <a:lnSpc>
                <a:spcPct val="100000"/>
              </a:lnSpc>
              <a:spcBef>
                <a:spcPts val="240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265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Compile-time</a:t>
            </a:r>
            <a:r>
              <a:rPr lang="en-US" altLang="zh-CN" sz="20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</a:p>
          <a:p>
            <a:pPr marL="0" indent="457504">
              <a:lnSpc>
                <a:spcPct val="100000"/>
              </a:lnSpc>
              <a:spcBef>
                <a:spcPts val="234"/>
              </a:spcBef>
            </a:pPr>
            <a:r>
              <a:rPr lang="en-US" altLang="zh-CN" sz="1000" dirty="0">
                <a:solidFill>
                  <a:srgbClr val="006565"/>
                </a:solidFill>
                <a:latin typeface="Wingdings"/>
                <a:ea typeface="Wingdings"/>
              </a:rPr>
              <a:t></a:t>
            </a:r>
            <a:r>
              <a:rPr lang="en-US" altLang="zh-CN" sz="1000" spc="270" dirty="0">
                <a:solidFill>
                  <a:srgbClr val="006565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Run-time</a:t>
            </a:r>
            <a:r>
              <a:rPr lang="en-US" altLang="zh-CN" sz="20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</a:p>
          <a:p>
            <a:pPr>
              <a:lnSpc>
                <a:spcPts val="58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11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table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differentiates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between</a:t>
            </a:r>
            <a:r>
              <a:rPr lang="en-US" altLang="zh-CN" sz="20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compil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-tim</a:t>
            </a:r>
            <a:r>
              <a:rPr lang="en-US" altLang="zh-CN" sz="2000" spc="5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run-time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spc="5" dirty="0">
                <a:solidFill>
                  <a:srgbClr val="000000"/>
                </a:solidFill>
                <a:latin typeface="Calibri"/>
                <a:ea typeface="Calibri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olymorphism:</a:t>
            </a:r>
          </a:p>
        </p:txBody>
      </p:sp>
      <p:sp>
        <p:nvSpPr>
          <p:cNvPr id="223" name="TextBox 223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51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3250" y="2584450"/>
          <a:ext cx="7797799" cy="223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7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616">
                <a:tc>
                  <a:txBody>
                    <a:bodyPr/>
                    <a:lstStyle/>
                    <a:p>
                      <a:pPr marL="0" indent="7778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lang="en-US" altLang="zh-CN" sz="1400" b="1" spc="-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Compile</a:t>
                      </a:r>
                      <a:r>
                        <a:rPr lang="en-US" altLang="zh-CN" sz="1400" b="1" spc="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time</a:t>
                      </a:r>
                      <a:r>
                        <a:rPr lang="en-US" altLang="zh-CN" sz="1400" b="1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spc="-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Polymorphism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6BF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134998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lang="en-US" altLang="zh-CN" sz="1400" b="1" spc="-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lang="en-US" altLang="zh-CN" sz="1400" b="1" spc="-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time</a:t>
                      </a:r>
                      <a:r>
                        <a:rPr lang="en-US" altLang="zh-CN" sz="1400" b="1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spc="-5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Polymorphism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6B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38">
                <a:tc>
                  <a:txBody>
                    <a:bodyPr/>
                    <a:lstStyle/>
                    <a:p>
                      <a:pPr marL="0" indent="62230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implemented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through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</a:t>
                      </a:r>
                      <a:r>
                        <a:rPr lang="en-US" altLang="zh-CN" sz="1400" spc="-3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overloading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6895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implemented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through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</a:t>
                      </a:r>
                      <a:r>
                        <a:rPr lang="en-US" altLang="zh-CN" sz="1400" spc="-3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overriding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455">
                <a:tc>
                  <a:txBody>
                    <a:bodyPr/>
                    <a:lstStyle/>
                    <a:p>
                      <a:pPr marL="62230" hangingPunct="0">
                        <a:lnSpc>
                          <a:spcPct val="112500"/>
                        </a:lnSpc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executed</a:t>
                      </a:r>
                      <a:r>
                        <a:rPr lang="en-US" altLang="zh-CN" sz="1400" spc="-2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at</a:t>
                      </a:r>
                      <a:r>
                        <a:rPr lang="en-US" altLang="zh-CN" sz="1400" spc="-2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spc="-2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compile-time</a:t>
                      </a:r>
                      <a:r>
                        <a:rPr lang="en-US" altLang="zh-CN" sz="1400" spc="-2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since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compiler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knows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which</a:t>
                      </a:r>
                      <a:r>
                        <a:rPr lang="en-US" altLang="zh-CN" sz="1400" spc="-4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to</a:t>
                      </a:r>
                      <a:r>
                        <a:rPr lang="en-US" altLang="zh-CN" sz="1400" spc="-5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execute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depending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on</a:t>
                      </a:r>
                      <a:r>
                        <a:rPr lang="en-US" altLang="zh-CN" sz="1400" spc="-3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spc="-3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number</a:t>
                      </a:r>
                      <a:r>
                        <a:rPr lang="en-US" altLang="zh-CN" sz="1400" spc="-3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of</a:t>
                      </a:r>
                      <a:r>
                        <a:rPr lang="en-US" altLang="zh-CN" sz="1400" spc="-3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parameters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and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their</a:t>
                      </a:r>
                      <a:r>
                        <a:rPr lang="en-US" altLang="zh-CN" sz="1400" spc="-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data</a:t>
                      </a:r>
                      <a:r>
                        <a:rPr lang="en-US" altLang="zh-CN" sz="1400" spc="-6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types.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895" hangingPunct="0">
                        <a:lnSpc>
                          <a:spcPct val="112500"/>
                        </a:lnSpc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5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 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xcuted</a:t>
                      </a:r>
                      <a:r>
                        <a:rPr lang="en-US" altLang="zh-CN" sz="1400" spc="6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at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run-time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since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compiler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does</a:t>
                      </a:r>
                      <a:r>
                        <a:rPr lang="en-US" altLang="zh-CN" sz="1400" spc="5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not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know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to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be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executed,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whether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it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2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t/>
                      </a:r>
                      <a:br/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base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class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that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will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be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called</a:t>
                      </a:r>
                      <a:r>
                        <a:rPr lang="en-US" altLang="zh-CN" sz="1400" spc="-1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or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the</a:t>
                      </a:r>
                      <a:r>
                        <a:rPr lang="en-US" altLang="zh-CN" sz="1400" spc="-2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derived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spc="-1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class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spc="-1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method.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089">
                <a:tc>
                  <a:txBody>
                    <a:bodyPr/>
                    <a:lstStyle/>
                    <a:p>
                      <a:pPr marL="0" indent="62230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referred</a:t>
                      </a:r>
                      <a:r>
                        <a:rPr lang="en-US" altLang="zh-CN" sz="1400" spc="-4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to</a:t>
                      </a:r>
                      <a:r>
                        <a:rPr lang="en-US" altLang="zh-CN" sz="1400" spc="-4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as</a:t>
                      </a:r>
                      <a:r>
                        <a:rPr lang="en-US" altLang="zh-CN" sz="1400" spc="-4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static</a:t>
                      </a:r>
                      <a:r>
                        <a:rPr lang="en-US" altLang="zh-CN" sz="1400" b="1" spc="-5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polymorphism.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6895">
                        <a:lnSpc>
                          <a:spcPct val="100000"/>
                        </a:lnSpc>
                        <a:spcBef>
                          <a:spcPts val="164"/>
                        </a:spcBef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Is</a:t>
                      </a:r>
                      <a:r>
                        <a:rPr lang="en-US" altLang="zh-CN" sz="1400" spc="-34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referred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to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as</a:t>
                      </a:r>
                      <a:r>
                        <a:rPr lang="en-US" altLang="zh-CN" sz="1400" spc="-40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dynamic</a:t>
                      </a:r>
                      <a:r>
                        <a:rPr lang="en-US" altLang="zh-CN" sz="1400" b="1" spc="-45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polymorphism.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27"/>
          <p:cNvSpPr txBox="1"/>
          <p:nvPr/>
        </p:nvSpPr>
        <p:spPr>
          <a:xfrm>
            <a:off x="548640" y="396493"/>
            <a:ext cx="8517263" cy="5901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38417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Compile-time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Run-time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Polymorphism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>
              <a:lnSpc>
                <a:spcPts val="10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implementation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run-time</a:t>
            </a:r>
            <a:r>
              <a:rPr lang="en-US" altLang="zh-CN" sz="1800" spc="-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polymorphism:</a:t>
            </a:r>
          </a:p>
          <a:p>
            <a:pPr>
              <a:lnSpc>
                <a:spcPts val="650"/>
              </a:lnSpc>
            </a:pPr>
            <a:endParaRPr lang="en-US" dirty="0" smtClean="0"/>
          </a:p>
          <a:p>
            <a:pPr marL="0" indent="4398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4"/>
              </a:lnSpc>
            </a:pPr>
            <a:endParaRPr lang="en-US" dirty="0" smtClean="0"/>
          </a:p>
          <a:p>
            <a:pPr marL="0" indent="457504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using</a:t>
            </a:r>
            <a:r>
              <a:rPr lang="en-US" altLang="zh-CN" sz="12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System;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654" hangingPunct="0">
              <a:lnSpc>
                <a:spcPct val="99583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PI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200" spc="9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3.14;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Radius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200" spc="1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14.9;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virtual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200" spc="1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PI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Radius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200" spc="1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Radius;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Cone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200" spc="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654" hangingPunct="0">
              <a:lnSpc>
                <a:spcPct val="99583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protected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Side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200" spc="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10.2;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double</a:t>
            </a:r>
            <a:r>
              <a:rPr lang="en-US" altLang="zh-CN" sz="1200" spc="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654" hangingPunct="0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return</a:t>
            </a:r>
            <a:r>
              <a:rPr lang="en-US" altLang="zh-CN" sz="1200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PI</a:t>
            </a:r>
            <a:r>
              <a:rPr lang="en-US" altLang="zh-CN" sz="1200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200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Radius</a:t>
            </a:r>
            <a:r>
              <a:rPr lang="en-US" altLang="zh-CN" sz="1200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*</a:t>
            </a:r>
            <a:r>
              <a:rPr lang="en-US" altLang="zh-CN" sz="1200" spc="15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Sid;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spc="25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5" dirty="0">
                <a:solidFill>
                  <a:srgbClr val="000000"/>
                </a:solidFill>
                <a:latin typeface="Courier New"/>
                <a:ea typeface="Courier New"/>
              </a:rPr>
              <a:t>Main(sring[]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34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</a:p>
          <a:p>
            <a:pPr marL="0" indent="91465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914654" hangingPunct="0">
              <a:lnSpc>
                <a:spcPct val="1000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objRunOne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200" spc="14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Circle();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15" dirty="0">
                <a:solidFill>
                  <a:srgbClr val="000000"/>
                </a:solidFill>
                <a:latin typeface="Courier New"/>
                <a:ea typeface="Courier New"/>
              </a:rPr>
              <a:t>Console.WiteLine(“Area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40" dirty="0">
                <a:solidFill>
                  <a:srgbClr val="000000"/>
                </a:solidFill>
                <a:latin typeface="Courier New"/>
                <a:ea typeface="Courier New"/>
              </a:rPr>
              <a:t>is:</a:t>
            </a:r>
            <a:r>
              <a:rPr lang="en-US" altLang="zh-CN" sz="12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200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2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200" spc="3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spc="15" dirty="0">
                <a:solidFill>
                  <a:srgbClr val="000000"/>
                </a:solidFill>
                <a:latin typeface="Courier New"/>
                <a:ea typeface="Courier New"/>
              </a:rPr>
              <a:t>objRunOne.Area());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bjRunTwo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200" spc="1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Cone();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Console.WriteLine(“Area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is: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“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n-US" altLang="zh-CN" sz="1200" spc="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ea typeface="Courier New"/>
              </a:rPr>
              <a:t>objRunTwo.Area());</a:t>
            </a:r>
            <a:r>
              <a:rPr lang="en-US" altLang="zh-CN" sz="1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457504">
              <a:lnSpc>
                <a:spcPct val="100000"/>
              </a:lnSpc>
            </a:pPr>
            <a:r>
              <a:rPr lang="en-US" altLang="zh-CN" sz="1200" spc="-10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228" name="TextBox 228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31"/>
          <p:cNvSpPr txBox="1"/>
          <p:nvPr/>
        </p:nvSpPr>
        <p:spPr>
          <a:xfrm>
            <a:off x="320040" y="396493"/>
            <a:ext cx="8745863" cy="5464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12770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Compile-time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and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Run-time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Polymorphism</a:t>
            </a:r>
            <a:r>
              <a:rPr lang="en-US" altLang="zh-CN" sz="2500" b="1" spc="-6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3-3</a:t>
            </a:r>
          </a:p>
          <a:p>
            <a:pPr>
              <a:lnSpc>
                <a:spcPts val="4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24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code:</a:t>
            </a:r>
          </a:p>
          <a:p>
            <a:pPr marL="800404" indent="-342900" hangingPunct="0">
              <a:lnSpc>
                <a:spcPct val="100000"/>
              </a:lnSpc>
              <a:spcBef>
                <a:spcPts val="284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1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800" b="1" spc="2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initializes</a:t>
            </a:r>
            <a:r>
              <a:rPr lang="en-US" altLang="zh-CN" sz="1800" spc="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protected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variables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contais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returns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area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circle.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800404" indent="-342900" hangingPunct="0">
              <a:lnSpc>
                <a:spcPct val="99583"/>
              </a:lnSpc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overrides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spc="-1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800404" indent="-342900" hangingPunct="0">
              <a:lnSpc>
                <a:spcPct val="104583"/>
              </a:lnSpc>
              <a:spcBef>
                <a:spcPts val="329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returns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area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considering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length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cone,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initialized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valu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10.2.</a:t>
            </a:r>
          </a:p>
          <a:p>
            <a:pPr marL="800404" indent="-342900" hangingPunct="0">
              <a:lnSpc>
                <a:spcPct val="100000"/>
              </a:lnSpc>
              <a:spcBef>
                <a:spcPts val="350"/>
              </a:spcBef>
            </a:pPr>
            <a:r>
              <a:rPr lang="en-US" altLang="zh-CN" sz="9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-110" dirty="0">
                <a:solidFill>
                  <a:srgbClr val="004D4A"/>
                </a:solidFill>
                <a:latin typeface="Wingdings"/>
                <a:cs typeface="Wingdings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Main()</a:t>
            </a:r>
            <a:r>
              <a:rPr lang="en-US" altLang="zh-CN" sz="1800" spc="-13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how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take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place</a:t>
            </a:r>
            <a:r>
              <a:rPr lang="en-US" altLang="zh-CN" sz="1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first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1800" spc="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object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type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ircl</a:t>
            </a:r>
            <a:r>
              <a:rPr lang="en-US" altLang="zh-CN" sz="1800" b="1" spc="30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ad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invoking</a:t>
            </a:r>
            <a:r>
              <a:rPr lang="en-US" altLang="zh-CN" sz="18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1800" spc="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later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reference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typ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800" b="1" spc="-1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but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instantiating</a:t>
            </a:r>
            <a:r>
              <a:rPr lang="en-US" altLang="zh-CN" sz="18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1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Cone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spc="20" dirty="0">
                <a:solidFill>
                  <a:srgbClr val="000000"/>
                </a:solidFill>
                <a:latin typeface="Calibri"/>
                <a:ea typeface="Calibri"/>
              </a:rPr>
              <a:t>at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ea typeface="Calibri"/>
              </a:rPr>
              <a:t>runtime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ea typeface="Calibri"/>
              </a:rPr>
              <a:t>calling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ea typeface="Calibri"/>
              </a:rPr>
              <a:t>te</a:t>
            </a:r>
            <a:r>
              <a:rPr lang="en-US" altLang="zh-CN" sz="1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30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method.</a:t>
            </a:r>
          </a:p>
          <a:p>
            <a:pPr>
              <a:lnSpc>
                <a:spcPts val="430"/>
              </a:lnSpc>
            </a:pPr>
            <a:endParaRPr lang="en-US" dirty="0" smtClean="0"/>
          </a:p>
          <a:p>
            <a:pPr marL="800404" indent="-342900" hangingPunct="0">
              <a:lnSpc>
                <a:spcPct val="99583"/>
              </a:lnSpc>
            </a:pPr>
            <a:r>
              <a:rPr lang="en-US" altLang="zh-CN" sz="900" spc="3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900" spc="3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this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case,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40" dirty="0">
                <a:solidFill>
                  <a:srgbClr val="000000"/>
                </a:solidFill>
                <a:latin typeface="Courier New"/>
                <a:ea typeface="Courier New"/>
              </a:rPr>
              <a:t>Area()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mtod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spc="40" dirty="0">
                <a:solidFill>
                  <a:srgbClr val="000000"/>
                </a:solidFill>
                <a:latin typeface="Courier New"/>
                <a:ea typeface="Courier New"/>
              </a:rPr>
              <a:t>Cone</a:t>
            </a:r>
            <a:r>
              <a:rPr lang="en-US" altLang="zh-CN" sz="1800" b="1" spc="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will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25" dirty="0">
                <a:solidFill>
                  <a:srgbClr val="000000"/>
                </a:solidFill>
                <a:latin typeface="Calibri"/>
                <a:ea typeface="Calibri"/>
              </a:rPr>
              <a:t>called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even</a:t>
            </a:r>
            <a:r>
              <a:rPr lang="en-US" altLang="zh-CN" sz="1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0" dirty="0">
                <a:solidFill>
                  <a:srgbClr val="000000"/>
                </a:solidFill>
                <a:latin typeface="Calibri"/>
                <a:ea typeface="Calibri"/>
              </a:rPr>
              <a:t>though</a:t>
            </a:r>
            <a:r>
              <a:rPr lang="en-US" altLang="zh-CN" sz="1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spc="34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reference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created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was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hat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8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</a:p>
          <a:p>
            <a:pPr marL="0" indent="701954">
              <a:lnSpc>
                <a:spcPct val="100416"/>
              </a:lnSpc>
              <a:spcBef>
                <a:spcPts val="334"/>
              </a:spcBef>
            </a:pPr>
            <a:r>
              <a:rPr lang="en-US" altLang="zh-CN" sz="2000" spc="95" dirty="0">
                <a:solidFill>
                  <a:srgbClr val="FEFEFE"/>
                </a:solidFill>
                <a:latin typeface="Times New Roman"/>
                <a:ea typeface="Times New Roman"/>
              </a:rPr>
              <a:t>Out</a:t>
            </a:r>
            <a:r>
              <a:rPr lang="en-US" altLang="zh-CN" sz="2000" spc="85" dirty="0">
                <a:solidFill>
                  <a:srgbClr val="FEFEFE"/>
                </a:solidFill>
                <a:latin typeface="Times New Roman"/>
                <a:ea typeface="Times New Roman"/>
              </a:rPr>
              <a:t>put</a:t>
            </a:r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818692" hangingPunct="0">
              <a:lnSpc>
                <a:spcPct val="120833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is:</a:t>
            </a:r>
            <a:r>
              <a:rPr lang="en-US" altLang="zh-CN" sz="1800" spc="-1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697.1114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Area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is:</a:t>
            </a:r>
            <a:r>
              <a:rPr lang="en-US" altLang="zh-CN" sz="1800" spc="-5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urier New"/>
                <a:ea typeface="Courier New"/>
              </a:rPr>
              <a:t>477.2172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35"/>
          <p:cNvSpPr txBox="1"/>
          <p:nvPr/>
        </p:nvSpPr>
        <p:spPr>
          <a:xfrm>
            <a:off x="396240" y="396493"/>
            <a:ext cx="8667842" cy="5001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399019">
              <a:lnSpc>
                <a:spcPct val="100000"/>
              </a:lnSpc>
            </a:pP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Summ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ary</a:t>
            </a:r>
          </a:p>
          <a:p>
            <a:pPr>
              <a:lnSpc>
                <a:spcPts val="1745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5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create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new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another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class,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thereby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inheriting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common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properties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methods.</a:t>
            </a:r>
          </a:p>
          <a:p>
            <a:pPr>
              <a:lnSpc>
                <a:spcPts val="76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implemented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writing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colon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name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76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6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overriding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process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redefining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2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76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6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overridden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combination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virtual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override</a:t>
            </a:r>
            <a:r>
              <a:rPr lang="en-US" altLang="zh-CN" sz="2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keywords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within</a:t>
            </a:r>
            <a:r>
              <a:rPr lang="en-US" altLang="zh-CN" sz="2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respectively.</a:t>
            </a:r>
          </a:p>
          <a:p>
            <a:pPr>
              <a:lnSpc>
                <a:spcPts val="65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8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2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cannot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be</a:t>
            </a:r>
            <a:r>
              <a:rPr lang="en-US" altLang="zh-CN" sz="22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other</a:t>
            </a:r>
            <a:r>
              <a:rPr lang="en-US" altLang="zh-CN" sz="22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</a:p>
          <a:p>
            <a:pPr>
              <a:lnSpc>
                <a:spcPts val="5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25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declare</a:t>
            </a:r>
            <a:r>
              <a:rPr lang="en-US" altLang="zh-CN" sz="2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C#</a:t>
            </a:r>
            <a:r>
              <a:rPr lang="en-US" altLang="zh-CN" sz="2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using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sealed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keyword.</a:t>
            </a:r>
          </a:p>
          <a:p>
            <a:pPr>
              <a:lnSpc>
                <a:spcPts val="634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34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ability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entity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exist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two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forms</a:t>
            </a:r>
            <a:r>
              <a:rPr lang="en-US" altLang="zh-CN" sz="22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2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compile-time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polymorphism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run-time</a:t>
            </a:r>
            <a:r>
              <a:rPr lang="en-US" altLang="zh-CN" sz="22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polymorphism.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592311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20" dirty="0">
                <a:solidFill>
                  <a:srgbClr val="FEFEFE"/>
                </a:solidFill>
                <a:latin typeface="Calibri"/>
                <a:ea typeface="Calibri"/>
              </a:rPr>
              <a:t>54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23"/>
          <p:cNvSpPr txBox="1"/>
          <p:nvPr/>
        </p:nvSpPr>
        <p:spPr>
          <a:xfrm>
            <a:off x="320040" y="393445"/>
            <a:ext cx="8745863" cy="4797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16432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Purpose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ea typeface="Calibri"/>
              </a:rPr>
              <a:t>2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Apart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reusability,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widely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used</a:t>
            </a:r>
            <a:r>
              <a:rPr lang="en-US" altLang="zh-CN" sz="24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for: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3419220" indent="-57911" hangingPunct="0">
              <a:lnSpc>
                <a:spcPct val="95416"/>
              </a:lnSpc>
            </a:pP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•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implement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gnralization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example,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consider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3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clas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Vhicl,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for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b="1" dirty="0">
                <a:solidFill>
                  <a:srgbClr val="000000"/>
                </a:solidFill>
                <a:latin typeface="Courier New"/>
                <a:ea typeface="Courier New"/>
              </a:rPr>
              <a:t>Truck</a:t>
            </a:r>
            <a:r>
              <a:rPr lang="en-US" altLang="zh-CN" sz="1100" b="1" spc="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Bik.</a:t>
            </a:r>
          </a:p>
          <a:p>
            <a:pPr marL="0" indent="3361308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•The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Vehicle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consists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general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1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</a:p>
          <a:p>
            <a:pPr marL="0" indent="341922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implemented</a:t>
            </a:r>
            <a:r>
              <a:rPr lang="en-US" altLang="zh-CN" sz="11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more</a:t>
            </a:r>
            <a:r>
              <a:rPr lang="en-US" altLang="zh-CN" sz="11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specifically</a:t>
            </a:r>
            <a:r>
              <a:rPr lang="en-US" altLang="zh-CN" sz="11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1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repective</a:t>
            </a:r>
            <a:r>
              <a:rPr lang="en-US" altLang="zh-CN" sz="11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1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14"/>
              </a:lnSpc>
            </a:pPr>
            <a:endParaRPr lang="en-US" dirty="0" smtClean="0"/>
          </a:p>
          <a:p>
            <a:pPr marL="0" indent="3361308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•Inheritanc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o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implement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specialization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</a:p>
          <a:p>
            <a:pPr marL="0" indent="3419220">
              <a:lnSpc>
                <a:spcPct val="100000"/>
              </a:lnSpc>
            </a:pPr>
            <a:r>
              <a:rPr lang="en-US" altLang="zh-CN" sz="1100" spc="5" dirty="0">
                <a:solidFill>
                  <a:srgbClr val="000000"/>
                </a:solidFill>
                <a:latin typeface="Calibri"/>
                <a:ea typeface="Calibri"/>
              </a:rPr>
              <a:t>c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lasses.</a:t>
            </a:r>
          </a:p>
          <a:p>
            <a:pPr marL="3419220" indent="-57911" hangingPunct="0">
              <a:lnSpc>
                <a:spcPct val="95416"/>
              </a:lnSpc>
            </a:pP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•For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exampl,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th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 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drived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5" dirty="0">
                <a:solidFill>
                  <a:srgbClr val="000000"/>
                </a:solidFill>
                <a:latin typeface="Calibri"/>
                <a:ea typeface="Calibri"/>
              </a:rPr>
              <a:t>such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Bike,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Bicycle,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Bus,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2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spc="15" dirty="0">
                <a:solidFill>
                  <a:srgbClr val="000000"/>
                </a:solidFill>
                <a:latin typeface="Calibri"/>
                <a:ea typeface="Calibri"/>
              </a:rPr>
              <a:t>Truck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1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specializd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implementing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only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specific</a:t>
            </a:r>
            <a:r>
              <a:rPr lang="en-US" altLang="zh-CN" sz="11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1100" spc="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its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generalized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1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Vehicle.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3418331" indent="-57911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•Inheritance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extend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functionalities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1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creating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more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methods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not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present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in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you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provide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additional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features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11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derived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without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modifying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existing</a:t>
            </a:r>
            <a:r>
              <a:rPr lang="en-US" altLang="zh-CN" sz="11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Calibri"/>
                <a:ea typeface="Calibri"/>
              </a:rPr>
              <a:t>code.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4847" y="1948560"/>
            <a:ext cx="2666615" cy="431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-15" dirty="0">
                <a:solidFill>
                  <a:srgbClr val="FEFEFE"/>
                </a:solidFill>
                <a:latin typeface="Calibri"/>
                <a:ea typeface="Calibri"/>
              </a:rPr>
              <a:t>Generalization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9523" y="3445128"/>
            <a:ext cx="2517388" cy="431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-10" dirty="0">
                <a:solidFill>
                  <a:srgbClr val="FEFEFE"/>
                </a:solidFill>
                <a:latin typeface="Calibri"/>
                <a:ea typeface="Calibri"/>
              </a:rPr>
              <a:t>Specialization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51813" y="4749291"/>
            <a:ext cx="1829046" cy="431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-10" dirty="0">
                <a:solidFill>
                  <a:srgbClr val="FEFEFE"/>
                </a:solidFill>
                <a:latin typeface="Calibri"/>
                <a:ea typeface="Calibri"/>
              </a:rPr>
              <a:t>Extension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0"/>
          <p:cNvSpPr txBox="1"/>
          <p:nvPr/>
        </p:nvSpPr>
        <p:spPr>
          <a:xfrm>
            <a:off x="320040" y="393445"/>
            <a:ext cx="8745863" cy="1153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16432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Purpose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spc="-1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-</a:t>
            </a:r>
            <a:r>
              <a:rPr lang="en-US" altLang="zh-CN" sz="2500" b="1" spc="-5" dirty="0">
                <a:solidFill>
                  <a:srgbClr val="FEFEFE"/>
                </a:solidFill>
                <a:latin typeface="Calibri"/>
                <a:ea typeface="Calibri"/>
              </a:rPr>
              <a:t>3</a:t>
            </a:r>
          </a:p>
          <a:p>
            <a:pPr>
              <a:lnSpc>
                <a:spcPts val="559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2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2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displays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real-world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r>
              <a:rPr lang="en-US" altLang="zh-CN" sz="24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demonstrating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purpose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inheritance: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4"/>
          <p:cNvSpPr txBox="1"/>
          <p:nvPr/>
        </p:nvSpPr>
        <p:spPr>
          <a:xfrm>
            <a:off x="320040" y="406273"/>
            <a:ext cx="8745863" cy="37463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48157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Multi-level</a:t>
            </a:r>
            <a:r>
              <a:rPr lang="en-US" altLang="zh-CN" sz="2500" b="1" spc="-8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Hierarchy</a:t>
            </a:r>
            <a:r>
              <a:rPr lang="en-US" altLang="zh-CN" sz="2500" b="1" spc="-9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1-3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342900" indent="-342900" hangingPunct="0">
              <a:lnSpc>
                <a:spcPct val="95416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allows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programmer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build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hierarchies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20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can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contain</a:t>
            </a:r>
            <a:r>
              <a:rPr lang="en-US" altLang="zh-CN" sz="22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multiple</a:t>
            </a:r>
            <a:r>
              <a:rPr lang="en-US" altLang="zh-CN" sz="22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levels</a:t>
            </a:r>
            <a:r>
              <a:rPr lang="en-US" altLang="zh-CN" sz="2200" spc="-4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inheritance.</a:t>
            </a:r>
          </a:p>
          <a:p>
            <a:pPr>
              <a:lnSpc>
                <a:spcPts val="519"/>
              </a:lnSpc>
            </a:pPr>
            <a:endParaRPr lang="en-US" dirty="0" smtClean="0"/>
          </a:p>
          <a:p>
            <a:pPr marL="0" indent="233781">
              <a:lnSpc>
                <a:spcPct val="100416"/>
              </a:lnSpc>
            </a:pPr>
            <a:r>
              <a:rPr lang="en-US" altLang="zh-CN" sz="2000" spc="55" dirty="0">
                <a:solidFill>
                  <a:srgbClr val="FEFEFE"/>
                </a:solidFill>
                <a:latin typeface="Times New Roman"/>
                <a:ea typeface="Times New Roman"/>
              </a:rPr>
              <a:t>Exam</a:t>
            </a:r>
            <a:r>
              <a:rPr lang="en-US" altLang="zh-CN" sz="2000" spc="50" dirty="0">
                <a:solidFill>
                  <a:srgbClr val="FEFEFE"/>
                </a:solidFill>
                <a:latin typeface="Times New Roman"/>
                <a:ea typeface="Times New Roman"/>
              </a:rPr>
              <a:t>ple</a:t>
            </a:r>
          </a:p>
          <a:p>
            <a:pPr>
              <a:lnSpc>
                <a:spcPts val="1050"/>
              </a:lnSpc>
            </a:pPr>
            <a:endParaRPr lang="en-US" dirty="0" smtClean="0"/>
          </a:p>
          <a:p>
            <a:pPr marL="342900" indent="-342900" hangingPunct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12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Consider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three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200" b="1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base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which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inherits</a:t>
            </a:r>
            <a:r>
              <a:rPr lang="en-US" altLang="zh-CN" sz="2200" spc="-8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t/>
            </a:r>
            <a:br/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2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1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200" b="1" spc="-3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class.</a:t>
            </a:r>
          </a:p>
          <a:p>
            <a:pPr>
              <a:lnSpc>
                <a:spcPts val="569"/>
              </a:lnSpc>
            </a:pPr>
            <a:endParaRPr lang="en-US" dirty="0" smtClean="0"/>
          </a:p>
          <a:p>
            <a:pPr marL="342900" indent="-342900" hangingPunct="0">
              <a:lnSpc>
                <a:spcPct val="9875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spc="-13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2200" b="1" spc="-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inherited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from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2200" spc="-1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inherits</a:t>
            </a:r>
            <a:r>
              <a:rPr lang="en-US" altLang="zh-CN" sz="2200" spc="-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2200" spc="-6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ea typeface="Calibri"/>
              </a:rPr>
              <a:t>attributes</a:t>
            </a:r>
            <a:r>
              <a:rPr lang="en-US" altLang="zh-CN"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35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34" dirty="0">
                <a:solidFill>
                  <a:srgbClr val="000000"/>
                </a:solidFill>
                <a:latin typeface="Calibri"/>
                <a:ea typeface="Calibri"/>
              </a:rPr>
              <a:t>both</a:t>
            </a:r>
            <a:r>
              <a:rPr lang="en-US" altLang="zh-CN"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spc="-35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44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2200" b="1" spc="-4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spc="-4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b="1" spc="-44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2200" b="1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2200" spc="-30" dirty="0">
                <a:solidFill>
                  <a:srgbClr val="000000"/>
                </a:solidFill>
                <a:latin typeface="Calibri"/>
                <a:ea typeface="Calibri"/>
              </a:rPr>
              <a:t>classes.</a:t>
            </a:r>
          </a:p>
          <a:p>
            <a:pPr>
              <a:lnSpc>
                <a:spcPts val="69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100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figure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depicts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multi-level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hierarchy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related</a:t>
            </a:r>
            <a:r>
              <a:rPr lang="en-US" altLang="zh-CN" sz="2200" spc="1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Calibri"/>
              </a:rPr>
              <a:t>classes: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38"/>
          <p:cNvSpPr txBox="1"/>
          <p:nvPr/>
        </p:nvSpPr>
        <p:spPr>
          <a:xfrm>
            <a:off x="320040" y="418769"/>
            <a:ext cx="8746017" cy="5802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481573">
              <a:lnSpc>
                <a:spcPct val="100000"/>
              </a:lnSpc>
            </a:pP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Multi-level</a:t>
            </a:r>
            <a:r>
              <a:rPr lang="en-US" altLang="zh-CN" sz="2500" b="1" spc="-89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Hierarchy</a:t>
            </a:r>
            <a:r>
              <a:rPr lang="en-US" altLang="zh-CN" sz="2500" b="1" spc="-9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500" b="1" dirty="0">
                <a:solidFill>
                  <a:srgbClr val="FEFEFE"/>
                </a:solidFill>
                <a:latin typeface="Calibri"/>
                <a:ea typeface="Calibri"/>
              </a:rPr>
              <a:t>2-3</a:t>
            </a:r>
          </a:p>
          <a:p>
            <a:pPr marL="0">
              <a:lnSpc>
                <a:spcPct val="100000"/>
              </a:lnSpc>
              <a:spcBef>
                <a:spcPts val="204"/>
              </a:spcBef>
            </a:pPr>
            <a:r>
              <a:rPr lang="en-US" altLang="zh-CN" sz="1000" dirty="0">
                <a:solidFill>
                  <a:srgbClr val="004D4A"/>
                </a:solidFill>
                <a:latin typeface="Wingdings"/>
                <a:ea typeface="Wingdings"/>
              </a:rPr>
              <a:t></a:t>
            </a:r>
            <a:r>
              <a:rPr lang="en-US" altLang="zh-CN" sz="1000" spc="129" dirty="0">
                <a:solidFill>
                  <a:srgbClr val="004D4A"/>
                </a:solidFill>
                <a:latin typeface="Wingdings"/>
                <a:cs typeface="Wingdings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The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following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demonstrates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multiple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levels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of</a:t>
            </a:r>
            <a:r>
              <a:rPr lang="en-US" altLang="zh-CN" sz="2000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inheritance:</a:t>
            </a:r>
          </a:p>
          <a:p>
            <a:pPr>
              <a:lnSpc>
                <a:spcPts val="440"/>
              </a:lnSpc>
            </a:pPr>
            <a:endParaRPr lang="en-US" dirty="0" smtClean="0"/>
          </a:p>
          <a:p>
            <a:pPr marL="0" indent="668426">
              <a:lnSpc>
                <a:spcPct val="100416"/>
              </a:lnSpc>
            </a:pPr>
            <a:r>
              <a:rPr lang="en-US" altLang="zh-CN" sz="2000" spc="75" dirty="0">
                <a:solidFill>
                  <a:srgbClr val="FEFEFE"/>
                </a:solidFill>
                <a:latin typeface="Times New Roman"/>
                <a:ea typeface="Times New Roman"/>
              </a:rPr>
              <a:t>Sni</a:t>
            </a:r>
            <a:r>
              <a:rPr lang="en-US" altLang="zh-CN" sz="2000" spc="69" dirty="0">
                <a:solidFill>
                  <a:srgbClr val="FEFEFE"/>
                </a:solidFill>
                <a:latin typeface="Times New Roman"/>
                <a:ea typeface="Times New Roman"/>
              </a:rPr>
              <a:t>ppet</a:t>
            </a:r>
          </a:p>
          <a:p>
            <a:pPr>
              <a:lnSpc>
                <a:spcPts val="1210"/>
              </a:lnSpc>
            </a:pPr>
            <a:endParaRPr lang="en-US" dirty="0" smtClean="0"/>
          </a:p>
          <a:p>
            <a:pPr marL="0" indent="60990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using</a:t>
            </a:r>
            <a:r>
              <a:rPr lang="en-US" altLang="zh-CN" sz="1000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System;</a:t>
            </a:r>
          </a:p>
          <a:p>
            <a:pPr marL="609904" hangingPunct="0">
              <a:lnSpc>
                <a:spcPct val="99583"/>
              </a:lnSpc>
            </a:pPr>
            <a:r>
              <a:rPr lang="en-US" altLang="zh-CN" sz="1000" spc="44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spc="-279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spc="5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67054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Eat()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52425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Console.WriteLine(“Every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eats</a:t>
            </a:r>
            <a:r>
              <a:rPr lang="en-US" altLang="zh-CN" sz="1000" spc="-2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something.”);</a:t>
            </a:r>
          </a:p>
          <a:p>
            <a:pPr marL="0" indent="106705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6099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609904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Animal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Feature()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0670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Console.WriteLine(“Mammals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give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birth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young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ones.”);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6099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60990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class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: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Mammal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5242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public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Noise()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0" indent="1752854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Console.WriteLine(“Dog</a:t>
            </a:r>
            <a:r>
              <a:rPr lang="en-US" altLang="zh-CN" sz="1000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Barks.”);</a:t>
            </a:r>
          </a:p>
          <a:p>
            <a:pPr marL="0" indent="152425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1524254" hangingPunct="0">
              <a:lnSpc>
                <a:spcPct val="99583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static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Main(string[]</a:t>
            </a:r>
            <a:r>
              <a:rPr lang="en-US" altLang="zh-CN" sz="1000" spc="-64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args)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</a:p>
          <a:p>
            <a:pPr marL="1524254" hangingPunct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Dog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objDog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=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new</a:t>
            </a:r>
            <a:r>
              <a:rPr lang="en-US" altLang="zh-CN" sz="100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Dog();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5" dirty="0">
                <a:solidFill>
                  <a:srgbClr val="000000"/>
                </a:solidFill>
                <a:latin typeface="Courier New"/>
                <a:ea typeface="Courier New"/>
              </a:rPr>
              <a:t>ob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jDog.Eat();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5" dirty="0">
                <a:solidFill>
                  <a:srgbClr val="000000"/>
                </a:solidFill>
                <a:latin typeface="Courier New"/>
                <a:ea typeface="Courier New"/>
              </a:rPr>
              <a:t>ob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jDog.Feature();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t/>
            </a:r>
            <a:br/>
            <a:r>
              <a:rPr lang="en-US" altLang="zh-CN" sz="1000" spc="-5" dirty="0">
                <a:solidFill>
                  <a:srgbClr val="000000"/>
                </a:solidFill>
                <a:latin typeface="Courier New"/>
                <a:ea typeface="Courier New"/>
              </a:rPr>
              <a:t>obj</a:t>
            </a:r>
            <a:r>
              <a:rPr lang="en-US" altLang="zh-CN" sz="1000" dirty="0">
                <a:solidFill>
                  <a:srgbClr val="000000"/>
                </a:solidFill>
                <a:latin typeface="Courier New"/>
                <a:ea typeface="Courier New"/>
              </a:rPr>
              <a:t>Dog.Noise();</a:t>
            </a:r>
          </a:p>
          <a:p>
            <a:pPr marL="0" indent="152425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  <a:p>
            <a:pPr marL="0" indent="609904">
              <a:lnSpc>
                <a:spcPct val="100000"/>
              </a:lnSpc>
            </a:pPr>
            <a:r>
              <a:rPr lang="en-US" altLang="zh-CN" sz="1000" spc="-15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439" y="6651345"/>
            <a:ext cx="887427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258688" algn="l"/>
                <a:tab pos="8670035" algn="l"/>
              </a:tabLst>
            </a:pP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©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Aptech</a:t>
            </a:r>
            <a:r>
              <a:rPr lang="en-US" altLang="zh-CN" sz="1200" i="1" spc="-5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>
                <a:solidFill>
                  <a:srgbClr val="FEFEFE"/>
                </a:solidFill>
                <a:latin typeface="Calibri"/>
                <a:ea typeface="Calibri"/>
              </a:rPr>
              <a:t>Ltd.	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Building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Applications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Using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C#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/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Session</a:t>
            </a:r>
            <a:r>
              <a:rPr lang="en-US" altLang="zh-CN" sz="1200" spc="-5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200" dirty="0">
                <a:solidFill>
                  <a:srgbClr val="FEFEFE"/>
                </a:solidFill>
                <a:latin typeface="Calibri"/>
                <a:ea typeface="Calibri"/>
              </a:rPr>
              <a:t>7	</a:t>
            </a:r>
            <a:r>
              <a:rPr lang="en-US" altLang="zh-CN" sz="1200" spc="-45" dirty="0">
                <a:solidFill>
                  <a:srgbClr val="FEFEFE"/>
                </a:solidFill>
                <a:latin typeface="Calibri"/>
                <a:ea typeface="Calibr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6474</Words>
  <Application>Microsoft Office PowerPoint</Application>
  <PresentationFormat>On-screen Show (4:3)</PresentationFormat>
  <Paragraphs>1020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宋体</vt:lpstr>
      <vt:lpstr>Arial</vt:lpstr>
      <vt:lpstr>Calibri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Meo</cp:lastModifiedBy>
  <cp:revision>5</cp:revision>
  <dcterms:created xsi:type="dcterms:W3CDTF">2011-01-21T15:00:27Z</dcterms:created>
  <dcterms:modified xsi:type="dcterms:W3CDTF">2021-12-13T15:49:09Z</dcterms:modified>
</cp:coreProperties>
</file>